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9" r:id="rId3"/>
    <p:sldId id="262" r:id="rId4"/>
    <p:sldId id="263" r:id="rId5"/>
    <p:sldId id="258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4033" autoAdjust="0"/>
  </p:normalViewPr>
  <p:slideViewPr>
    <p:cSldViewPr snapToGrid="0">
      <p:cViewPr>
        <p:scale>
          <a:sx n="96" d="100"/>
          <a:sy n="96" d="100"/>
        </p:scale>
        <p:origin x="2760" y="-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F2A94-1C47-44B7-A503-5C7E6BF11FCE}" type="datetimeFigureOut">
              <a:rPr lang="pl-PL" smtClean="0"/>
              <a:t>23.11.2020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31961-B90A-47D3-B45E-7D2424B605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7844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31961-B90A-47D3-B45E-7D2424B6059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870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31961-B90A-47D3-B45E-7D2424B6059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2046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31961-B90A-47D3-B45E-7D2424B6059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566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ow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1874F319-CE43-434B-B802-6DDF762A1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1111" y="3172819"/>
            <a:ext cx="4315777" cy="3560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12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boc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Obraz zawierający rysunek&#10;&#10;Opis wygenerowany automatycznie">
            <a:extLst>
              <a:ext uri="{FF2B5EF4-FFF2-40B4-BE49-F238E27FC236}">
                <a16:creationId xmlns:a16="http://schemas.microsoft.com/office/drawing/2014/main" id="{6B2C3CD2-6FDD-4D99-A94F-45E7AC3623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69" y="0"/>
            <a:ext cx="221889" cy="776613"/>
          </a:xfrm>
          <a:prstGeom prst="rect">
            <a:avLst/>
          </a:prstGeom>
        </p:spPr>
      </p:pic>
      <p:pic>
        <p:nvPicPr>
          <p:cNvPr id="9" name="Obraz 8" descr="Obraz zawierający rysunek&#10;&#10;Opis wygenerowany automatycznie">
            <a:extLst>
              <a:ext uri="{FF2B5EF4-FFF2-40B4-BE49-F238E27FC236}">
                <a16:creationId xmlns:a16="http://schemas.microsoft.com/office/drawing/2014/main" id="{218EEA79-701F-47F2-9A9E-70DC6A68D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830" y="8880952"/>
            <a:ext cx="814583" cy="81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43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ńcow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żywność&#10;&#10;Opis wygenerowany automatycznie">
            <a:extLst>
              <a:ext uri="{FF2B5EF4-FFF2-40B4-BE49-F238E27FC236}">
                <a16:creationId xmlns:a16="http://schemas.microsoft.com/office/drawing/2014/main" id="{FE97221F-A90B-4FBC-836D-2B5ACE77EE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822" y="2812855"/>
            <a:ext cx="2818356" cy="1336913"/>
          </a:xfrm>
          <a:prstGeom prst="rect">
            <a:avLst/>
          </a:prstGeom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F830E801-3060-497C-BCC8-F79EF0E46388}"/>
              </a:ext>
            </a:extLst>
          </p:cNvPr>
          <p:cNvSpPr/>
          <p:nvPr userDrawn="1"/>
        </p:nvSpPr>
        <p:spPr>
          <a:xfrm>
            <a:off x="1714500" y="5756233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l-PL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www.bcc.org.pl </a:t>
            </a:r>
            <a:endParaRPr lang="pl-PL" sz="18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75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849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32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BB07186D-65C4-43CB-9BBD-A063F71F59BD}"/>
              </a:ext>
            </a:extLst>
          </p:cNvPr>
          <p:cNvSpPr/>
          <p:nvPr/>
        </p:nvSpPr>
        <p:spPr>
          <a:xfrm>
            <a:off x="0" y="5347031"/>
            <a:ext cx="6372045" cy="3131047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l-PL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022A8995-91DB-4D09-B095-90CBC2EB8521}"/>
              </a:ext>
            </a:extLst>
          </p:cNvPr>
          <p:cNvSpPr txBox="1"/>
          <p:nvPr/>
        </p:nvSpPr>
        <p:spPr>
          <a:xfrm>
            <a:off x="313180" y="1271755"/>
            <a:ext cx="6372044" cy="311656"/>
          </a:xfrm>
          <a:prstGeom prst="rect">
            <a:avLst/>
          </a:prstGeom>
          <a:ln>
            <a:noFill/>
          </a:ln>
        </p:spPr>
        <p:txBody>
          <a:bodyPr anchor="ctr"/>
          <a:lstStyle>
            <a:defPPr>
              <a:defRPr lang="pl-PL"/>
            </a:defPPr>
            <a:lvl1pPr indent="0" algn="r" defTabSz="1292047">
              <a:lnSpc>
                <a:spcPct val="130000"/>
              </a:lnSpc>
              <a:spcBef>
                <a:spcPts val="1413"/>
              </a:spcBef>
              <a:buFont typeface="Arial" panose="020B0604020202020204" pitchFamily="34" charset="0"/>
              <a:buNone/>
              <a:defRPr sz="900" b="0" cap="none">
                <a:solidFill>
                  <a:schemeClr val="bg1">
                    <a:lumMod val="65000"/>
                  </a:schemeClr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69035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3391"/>
            </a:lvl2pPr>
            <a:lvl3pPr marL="1615059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826"/>
            </a:lvl3pPr>
            <a:lvl4pPr marL="226108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4pPr>
            <a:lvl5pPr marL="2907106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5pPr>
            <a:lvl6pPr marL="3553130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6pPr>
            <a:lvl7pPr marL="419915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7pPr>
            <a:lvl8pPr marL="4845177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8pPr>
            <a:lvl9pPr marL="5491201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9pPr>
          </a:lstStyle>
          <a:p>
            <a:pPr algn="l">
              <a:lnSpc>
                <a:spcPct val="100000"/>
              </a:lnSpc>
            </a:pPr>
            <a:endParaRPr lang="pl-PL" sz="1200" b="1" dirty="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Aft>
                <a:spcPts val="800"/>
              </a:spcAft>
            </a:pPr>
            <a:r>
              <a:rPr lang="pl-PL" sz="1400" b="1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POLSKA FUNDACJA RODZINNA </a:t>
            </a:r>
            <a:br>
              <a:rPr lang="pl-PL" sz="1400" b="1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Opis założeń projektu - szansa dla polskich firm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l-PL" sz="1200" b="1" dirty="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</a:pPr>
            <a:endParaRPr lang="pl-PL" sz="1200" b="1" dirty="0">
              <a:solidFill>
                <a:schemeClr val="tx1"/>
              </a:solidFill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FA4A1BDE-166E-4A11-8FAC-14BF37ED095A}"/>
              </a:ext>
            </a:extLst>
          </p:cNvPr>
          <p:cNvSpPr/>
          <p:nvPr/>
        </p:nvSpPr>
        <p:spPr>
          <a:xfrm>
            <a:off x="313180" y="1718867"/>
            <a:ext cx="5972359" cy="7493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400" b="1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FUNDACJE PRYWATNE W POLSCE I NA ŚWIECIE</a:t>
            </a:r>
          </a:p>
          <a:p>
            <a:pPr algn="just">
              <a:lnSpc>
                <a:spcPct val="150000"/>
              </a:lnSpc>
            </a:pPr>
            <a:endParaRPr lang="pl-PL" sz="14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W przestrzeni publicznej od dłuższego czasu pojawia się temat dotyczący wprowadzenia do polskiego porządku prawnego instytucji fundacji prywatnej. O ile krajowy system prawa wyodrębnia fundacje jako takie, to mają one charakter instytucji realizujących cele publiczne wyznaczone przez fundatora.  A zatem nie istnieje fundacja typu prywatnego. To powodowało, że wielokrotnie polskie firmy rodzinne korzystały z rozwiązań przewidzianych przez inne jurysdykcje, które posiadają </a:t>
            </a:r>
            <a:b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w ramach swoich porządków prawnych fundacje prywatne, np. Malta, Lichtenstein, Austria, m.in. w celu ochrony majątku przed jego rozdrobnieniem.</a:t>
            </a:r>
          </a:p>
          <a:p>
            <a:pPr algn="just"/>
            <a:endParaRPr lang="pl-PL" sz="12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Wychodząc naprzeciw oczekiwaniom wielu środowisk, powstał projekt ustawy statuującej fundacje prywatne w Polsce. Rządowy projekt ustawy o polskich fundacjach rodzinnych oraz zmianie innych ustaw </a:t>
            </a:r>
            <a:r>
              <a:rPr lang="pl-PL" sz="1200" dirty="0">
                <a:solidFill>
                  <a:schemeClr val="tx1"/>
                </a:solidFill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będzie</a:t>
            </a:r>
            <a:r>
              <a:rPr lang="pl-PL" sz="1200" dirty="0">
                <a:solidFill>
                  <a:srgbClr val="FF0000"/>
                </a:solidFill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zawiera</a:t>
            </a:r>
            <a:r>
              <a:rPr lang="pl-PL" sz="1200" dirty="0"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ł</a:t>
            </a: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 szereg regulacji, które wymagają analizy przed podjęciem decyzji o wyborze tej formy planowania rodzinnego. Ustawa powinna być uchwalona w 2021 r. Poniżej przedstawiamy zarys funkcjonowania wskazanej instytucji    w odniesieniu do projektowanych </a:t>
            </a:r>
            <a:r>
              <a:rPr lang="pl-PL" sz="1200" dirty="0">
                <a:solidFill>
                  <a:schemeClr val="tx1"/>
                </a:solidFill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rozwiązań</a:t>
            </a: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pl-PL" sz="12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</a:rPr>
              <a:t> </a:t>
            </a:r>
          </a:p>
          <a:p>
            <a:pPr algn="just"/>
            <a:r>
              <a:rPr lang="pl-PL" sz="1400" b="1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STRUKTURA I OSOBOWOŚĆ PRAWNA FUNDACJI</a:t>
            </a:r>
          </a:p>
          <a:p>
            <a:pPr algn="just"/>
            <a:endParaRPr lang="pl-PL" sz="14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Fundacja prywatna zostanie wyposażona w osobowość prawną po dokonaniu wpisu do właściwego rejestru. Zasadniczą cechą fundacji, która odróżnia ją od spółek prawa handlowego, spółek kapitałowych, jest fakt, że ma ona charakter </a:t>
            </a:r>
            <a:r>
              <a:rPr lang="pl-PL" sz="1200" dirty="0" err="1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bezudziałowy</a:t>
            </a: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W kontekście fundacji nie można mówić o wspólnikach. Zasadnicze dla jej funkcjonowania podmioty, a więc fundator i beneficjent, nie posiadają w niej praw udziałowych podobnych do tych występujących w spółkach. Status beneficjenta jest pochodną postanowień statutu i spełnienia warunków w nim zawartych. Fundacja może zostać utworzona przez jedną lub więcej osób fizycznych pozostających ze sobą m.in. w relacji pokrewieństwa lub powinowactwa. </a:t>
            </a: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Fundacja prywatna może zostać utworzona w drodze aktu notarialnego, ale również </a:t>
            </a:r>
            <a:b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w drodze testamentu, co należy uznać jednak za narzędzie awaryjne, w stosunku do racjonalnego ułożenia postanowień jej statutu.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1200" dirty="0"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1200" b="1" dirty="0"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1200" dirty="0"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01C0CC8-7B71-482D-B824-1664A4FD15E7}"/>
              </a:ext>
            </a:extLst>
          </p:cNvPr>
          <p:cNvSpPr/>
          <p:nvPr/>
        </p:nvSpPr>
        <p:spPr>
          <a:xfrm>
            <a:off x="0" y="8843211"/>
            <a:ext cx="3281082" cy="93320"/>
          </a:xfrm>
          <a:prstGeom prst="rect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l-PL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8" name="pole tekstowe 13">
            <a:extLst>
              <a:ext uri="{FF2B5EF4-FFF2-40B4-BE49-F238E27FC236}">
                <a16:creationId xmlns:a16="http://schemas.microsoft.com/office/drawing/2014/main" id="{50520263-0ECB-4C03-9FEE-F0BEFBE5DA45}"/>
              </a:ext>
            </a:extLst>
          </p:cNvPr>
          <p:cNvSpPr txBox="1"/>
          <p:nvPr/>
        </p:nvSpPr>
        <p:spPr>
          <a:xfrm>
            <a:off x="558954" y="9065296"/>
            <a:ext cx="1978660" cy="366395"/>
          </a:xfrm>
          <a:prstGeom prst="rect">
            <a:avLst/>
          </a:prstGeom>
          <a:ln>
            <a:noFill/>
          </a:ln>
        </p:spPr>
        <p:txBody>
          <a:bodyPr wrap="square"/>
          <a:lstStyle/>
          <a:p>
            <a:pPr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pl-PL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marianski</a:t>
            </a: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group.pl</a:t>
            </a:r>
            <a:endParaRPr lang="pl-PL" sz="12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www.firmabezryzka.pl</a:t>
            </a:r>
            <a:endParaRPr lang="pl-PL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1FF8DB8-AE1D-43A2-9DCD-4453691534EB}"/>
              </a:ext>
            </a:extLst>
          </p:cNvPr>
          <p:cNvSpPr txBox="1"/>
          <p:nvPr/>
        </p:nvSpPr>
        <p:spPr>
          <a:xfrm>
            <a:off x="5761121" y="310818"/>
            <a:ext cx="723900" cy="311656"/>
          </a:xfrm>
          <a:prstGeom prst="rect">
            <a:avLst/>
          </a:prstGeom>
          <a:ln>
            <a:noFill/>
          </a:ln>
        </p:spPr>
        <p:txBody>
          <a:bodyPr anchor="ctr"/>
          <a:lstStyle>
            <a:defPPr>
              <a:defRPr lang="pl-PL"/>
            </a:defPPr>
            <a:lvl1pPr indent="0" defTabSz="1292047">
              <a:lnSpc>
                <a:spcPct val="130000"/>
              </a:lnSpc>
              <a:spcBef>
                <a:spcPts val="1413"/>
              </a:spcBef>
              <a:buFont typeface="Arial" panose="020B0604020202020204" pitchFamily="34" charset="0"/>
              <a:buNone/>
              <a:defRPr sz="900" b="0" cap="none">
                <a:solidFill>
                  <a:schemeClr val="bg1">
                    <a:lumMod val="65000"/>
                  </a:schemeClr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69035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3391"/>
            </a:lvl2pPr>
            <a:lvl3pPr marL="1615059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826"/>
            </a:lvl3pPr>
            <a:lvl4pPr marL="226108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4pPr>
            <a:lvl5pPr marL="2907106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5pPr>
            <a:lvl6pPr marL="3553130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6pPr>
            <a:lvl7pPr marL="419915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7pPr>
            <a:lvl8pPr marL="4845177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8pPr>
            <a:lvl9pPr marL="5491201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9pPr>
          </a:lstStyle>
          <a:p>
            <a:pPr algn="ctr"/>
            <a:r>
              <a:rPr lang="pl-PL" sz="12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1467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>
            <a:extLst>
              <a:ext uri="{FF2B5EF4-FFF2-40B4-BE49-F238E27FC236}">
                <a16:creationId xmlns:a16="http://schemas.microsoft.com/office/drawing/2014/main" id="{5C8F7DF2-91B6-40C5-B7C9-85A95364501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31941"/>
            <a:ext cx="2663687" cy="177405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022A8995-91DB-4D09-B095-90CBC2EB8521}"/>
              </a:ext>
            </a:extLst>
          </p:cNvPr>
          <p:cNvSpPr txBox="1"/>
          <p:nvPr/>
        </p:nvSpPr>
        <p:spPr>
          <a:xfrm>
            <a:off x="512662" y="1024752"/>
            <a:ext cx="6372044" cy="311656"/>
          </a:xfrm>
          <a:prstGeom prst="rect">
            <a:avLst/>
          </a:prstGeom>
          <a:ln>
            <a:noFill/>
          </a:ln>
        </p:spPr>
        <p:txBody>
          <a:bodyPr anchor="ctr"/>
          <a:lstStyle>
            <a:defPPr>
              <a:defRPr lang="pl-PL"/>
            </a:defPPr>
            <a:lvl1pPr indent="0" algn="r" defTabSz="1292047">
              <a:lnSpc>
                <a:spcPct val="130000"/>
              </a:lnSpc>
              <a:spcBef>
                <a:spcPts val="1413"/>
              </a:spcBef>
              <a:buFont typeface="Arial" panose="020B0604020202020204" pitchFamily="34" charset="0"/>
              <a:buNone/>
              <a:defRPr sz="900" b="0" cap="none">
                <a:solidFill>
                  <a:schemeClr val="bg1">
                    <a:lumMod val="65000"/>
                  </a:schemeClr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69035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3391"/>
            </a:lvl2pPr>
            <a:lvl3pPr marL="1615059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826"/>
            </a:lvl3pPr>
            <a:lvl4pPr marL="226108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4pPr>
            <a:lvl5pPr marL="2907106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5pPr>
            <a:lvl6pPr marL="3553130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6pPr>
            <a:lvl7pPr marL="419915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7pPr>
            <a:lvl8pPr marL="4845177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8pPr>
            <a:lvl9pPr marL="5491201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1400" b="1" dirty="0"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POLSKA FUNDACJA RODZINNA </a:t>
            </a:r>
            <a:br>
              <a:rPr lang="pl-PL" sz="1400" b="1" dirty="0"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200" dirty="0"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Opis założeń projektu - szansa dla polskich firm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pl-PL" sz="1200" b="1" dirty="0"/>
          </a:p>
          <a:p>
            <a:pPr algn="l"/>
            <a:endParaRPr lang="pl-PL" sz="1200" b="1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FA4A1BDE-166E-4A11-8FAC-14BF37ED095A}"/>
              </a:ext>
            </a:extLst>
          </p:cNvPr>
          <p:cNvSpPr/>
          <p:nvPr/>
        </p:nvSpPr>
        <p:spPr>
          <a:xfrm>
            <a:off x="512662" y="1291260"/>
            <a:ext cx="5972359" cy="7323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Do najbardziej istotnych elementów statutu, którego ramy wyznacza regulacja ustawowa, należy zaliczyć wskazanie: grup beneficjentów fundacji rodzinnej                               i szczegółowy tryb zrzeczenia się uprawnień, majątku fundacji rodzinnej w chwili jej ustanowienia, zasad powoływania, odwoływania, ustalania okresu kadencji oraz zakresu uprawnień i obowiązków członków rady fundacji rodzinnej, a także sposobu reprezentacji fundacji rodzinnej przez radę fundacji rodzinnej. </a:t>
            </a:r>
          </a:p>
          <a:p>
            <a:pPr algn="just"/>
            <a:endParaRPr lang="pl-PL" sz="12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Projektowana regulacja ustawowa przewiduje ponadto szeroki zakres swobody kształtowania przez fundatora zasad funkcjonowania fundacji, w tym również możliwość prowadzenia przez nią działalności inwestycyjnej. </a:t>
            </a: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Ważne uprawnienie fundatora to także możliwość powołania protektora albo rady protektorów, których zadaniem jest sprawowanie funkcji nadzorczych względem rady fundacji rodzinnej w drodze kontroli przestrzegania prawa, statutu czy regulaminu. </a:t>
            </a:r>
          </a:p>
          <a:p>
            <a:pPr algn="just"/>
            <a:endParaRPr lang="pl-PL" sz="9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sz="900" b="1" dirty="0">
              <a:solidFill>
                <a:schemeClr val="tx1"/>
              </a:solidFill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400" b="1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MAJĄTEK FUNDACJI</a:t>
            </a:r>
          </a:p>
          <a:p>
            <a:pPr algn="just"/>
            <a:endParaRPr lang="pl-PL" sz="14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Należy podkreślić, że fundacja nie może prowadzić działalności gospodarczej. Jej głównym  i nadrzędnym celem jest bowiem zarządzanie majątkiem i zapewnienie jego ochrony oraz spełnianie świadczeń na rzecz wskazanych przez fundatora beneficjentów, w szczególności w celu pokrywania kosztów ich utrzymania lub kształcenia albo realizacji przez nich celów społecznie lub gospodarczo użytecznych. </a:t>
            </a: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Projekt zakłada, że fundacja może być właścicielem udziałów jedynie w spółkach kapitałowych. Będą to zwłaszcza udziały w firmach rodzinnych. Na tym etapie projekt nie zakłada natomiast możliwości posiadania przez fundację nieruchomości czy dzieł sztuki. </a:t>
            </a:r>
          </a:p>
          <a:p>
            <a:pPr algn="just"/>
            <a:endParaRPr lang="pl-PL" sz="12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400" b="1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OPODATKOWANIE</a:t>
            </a:r>
          </a:p>
          <a:p>
            <a:pPr algn="just"/>
            <a:endParaRPr lang="pl-PL" sz="14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Założenie i likwidacja fundacji będą neutralne podatkowo. Ustawa zakłada brak opodatkowania podatkiem od czynności cywilnoprawnych wkładów wnoszonych do fundacji, a także brak przychodu dla fundacji w związku z ich wniesieniem. Ponadto fundacja będzie co do zasady zwolniona od podatku dochodowego od osób prawnych. Uzyskiwane przez fundację przychody z tytułu udziałów (akcji) posiadanych w spółkach kapitałowych nie będą opodatkowane. Umożliwi to reinwestycję pozyskanych środków w dalszy jej rozwój. </a:t>
            </a:r>
          </a:p>
          <a:p>
            <a:pPr algn="just"/>
            <a:endParaRPr lang="pl-PL" sz="1200" dirty="0">
              <a:solidFill>
                <a:schemeClr val="tx1"/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 sz="1200" dirty="0"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01C0CC8-7B71-482D-B824-1664A4FD15E7}"/>
              </a:ext>
            </a:extLst>
          </p:cNvPr>
          <p:cNvSpPr/>
          <p:nvPr/>
        </p:nvSpPr>
        <p:spPr>
          <a:xfrm>
            <a:off x="0" y="8843211"/>
            <a:ext cx="3429000" cy="77952"/>
          </a:xfrm>
          <a:prstGeom prst="rect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l-PL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8" name="pole tekstowe 13">
            <a:extLst>
              <a:ext uri="{FF2B5EF4-FFF2-40B4-BE49-F238E27FC236}">
                <a16:creationId xmlns:a16="http://schemas.microsoft.com/office/drawing/2014/main" id="{50520263-0ECB-4C03-9FEE-F0BEFBE5DA45}"/>
              </a:ext>
            </a:extLst>
          </p:cNvPr>
          <p:cNvSpPr txBox="1"/>
          <p:nvPr/>
        </p:nvSpPr>
        <p:spPr>
          <a:xfrm>
            <a:off x="558954" y="9065296"/>
            <a:ext cx="1978660" cy="366395"/>
          </a:xfrm>
          <a:prstGeom prst="rect">
            <a:avLst/>
          </a:prstGeom>
          <a:ln>
            <a:noFill/>
          </a:ln>
        </p:spPr>
        <p:txBody>
          <a:bodyPr wrap="square"/>
          <a:lstStyle/>
          <a:p>
            <a:pPr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pl-PL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marianski</a:t>
            </a: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group.pl</a:t>
            </a:r>
            <a:endParaRPr lang="pl-PL" sz="12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www.firmabezryzka.pl</a:t>
            </a:r>
            <a:endParaRPr lang="pl-PL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1FF8DB8-AE1D-43A2-9DCD-4453691534EB}"/>
              </a:ext>
            </a:extLst>
          </p:cNvPr>
          <p:cNvSpPr txBox="1"/>
          <p:nvPr/>
        </p:nvSpPr>
        <p:spPr>
          <a:xfrm>
            <a:off x="5761121" y="310818"/>
            <a:ext cx="723900" cy="311656"/>
          </a:xfrm>
          <a:prstGeom prst="rect">
            <a:avLst/>
          </a:prstGeom>
          <a:ln>
            <a:noFill/>
          </a:ln>
        </p:spPr>
        <p:txBody>
          <a:bodyPr anchor="ctr"/>
          <a:lstStyle>
            <a:defPPr>
              <a:defRPr lang="pl-PL"/>
            </a:defPPr>
            <a:lvl1pPr indent="0" defTabSz="1292047">
              <a:lnSpc>
                <a:spcPct val="130000"/>
              </a:lnSpc>
              <a:spcBef>
                <a:spcPts val="1413"/>
              </a:spcBef>
              <a:buFont typeface="Arial" panose="020B0604020202020204" pitchFamily="34" charset="0"/>
              <a:buNone/>
              <a:defRPr sz="900" b="0" cap="none">
                <a:solidFill>
                  <a:schemeClr val="bg1">
                    <a:lumMod val="65000"/>
                  </a:schemeClr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69035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3391"/>
            </a:lvl2pPr>
            <a:lvl3pPr marL="1615059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826"/>
            </a:lvl3pPr>
            <a:lvl4pPr marL="226108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4pPr>
            <a:lvl5pPr marL="2907106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5pPr>
            <a:lvl6pPr marL="3553130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6pPr>
            <a:lvl7pPr marL="419915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7pPr>
            <a:lvl8pPr marL="4845177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8pPr>
            <a:lvl9pPr marL="5491201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9pPr>
          </a:lstStyle>
          <a:p>
            <a:pPr algn="ctr"/>
            <a:r>
              <a:rPr lang="pl-PL" sz="1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6DBE1296-6956-4198-8612-01C444DA2C30}"/>
              </a:ext>
            </a:extLst>
          </p:cNvPr>
          <p:cNvSpPr/>
          <p:nvPr/>
        </p:nvSpPr>
        <p:spPr>
          <a:xfrm>
            <a:off x="5762" y="6265115"/>
            <a:ext cx="372979" cy="179439"/>
          </a:xfrm>
          <a:prstGeom prst="rect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l-PL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8453B19F-E91F-4085-8668-556E4DCFA8E0}"/>
              </a:ext>
            </a:extLst>
          </p:cNvPr>
          <p:cNvSpPr/>
          <p:nvPr/>
        </p:nvSpPr>
        <p:spPr>
          <a:xfrm>
            <a:off x="5763" y="4013111"/>
            <a:ext cx="372979" cy="179439"/>
          </a:xfrm>
          <a:prstGeom prst="rect">
            <a:avLst/>
          </a:prstGeom>
          <a:solidFill>
            <a:srgbClr val="C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l-PL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98822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FA4A1BDE-166E-4A11-8FAC-14BF37ED095A}"/>
              </a:ext>
            </a:extLst>
          </p:cNvPr>
          <p:cNvSpPr/>
          <p:nvPr/>
        </p:nvSpPr>
        <p:spPr>
          <a:xfrm>
            <a:off x="512662" y="1408474"/>
            <a:ext cx="597235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Inny ważny aspekt to korzystne opodatkowanie wypłat dokonywanych przez fundację na rzecz beneficjentów z najbliższej rodziny. Zastosowanie znajdzie w tym zakresie ustawa o podatku od spadków i darowizn. Istotne będzie przy tym, aby środki (korzyści) pochodziły z wcześniejszych wkładów do fundacji, by móc skorzystać z tego samego zwolnienia co w przypadku osób najbliższych otrzymujących darowiznę (spadek). </a:t>
            </a:r>
          </a:p>
          <a:p>
            <a:pPr algn="just"/>
            <a:r>
              <a:rPr lang="pl-PL" sz="1200" dirty="0">
                <a:solidFill>
                  <a:schemeClr val="tx1"/>
                </a:solidFill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W sytuacji gdy świadczenia na rzecz fundatora lub beneficjentów będą pochodziły                 z innych źródeł niż wkłady do fundacji, wówczas wystąpi opodatkowanie według stawki 19%, takie jak dla dochodów kapitałowych. Odnosić się to będzie zwłaszcza do dochodów fundacji z dywidend od spółek należących do fundacji, ale także dochodów ze sprzedaży udziałów (akcji).</a:t>
            </a:r>
          </a:p>
        </p:txBody>
      </p:sp>
      <p:sp>
        <p:nvSpPr>
          <p:cNvPr id="8" name="pole tekstowe 13">
            <a:extLst>
              <a:ext uri="{FF2B5EF4-FFF2-40B4-BE49-F238E27FC236}">
                <a16:creationId xmlns:a16="http://schemas.microsoft.com/office/drawing/2014/main" id="{50520263-0ECB-4C03-9FEE-F0BEFBE5DA45}"/>
              </a:ext>
            </a:extLst>
          </p:cNvPr>
          <p:cNvSpPr txBox="1"/>
          <p:nvPr/>
        </p:nvSpPr>
        <p:spPr>
          <a:xfrm>
            <a:off x="558954" y="9065296"/>
            <a:ext cx="1978660" cy="366395"/>
          </a:xfrm>
          <a:prstGeom prst="rect">
            <a:avLst/>
          </a:prstGeom>
          <a:ln>
            <a:noFill/>
          </a:ln>
        </p:spPr>
        <p:txBody>
          <a:bodyPr wrap="square"/>
          <a:lstStyle/>
          <a:p>
            <a:pPr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pl-PL" sz="12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marianski</a:t>
            </a: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group.pl</a:t>
            </a:r>
            <a:endParaRPr lang="pl-PL" sz="12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www.firmabezryzka.pl</a:t>
            </a:r>
            <a:endParaRPr lang="pl-PL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1FF8DB8-AE1D-43A2-9DCD-4453691534EB}"/>
              </a:ext>
            </a:extLst>
          </p:cNvPr>
          <p:cNvSpPr txBox="1"/>
          <p:nvPr/>
        </p:nvSpPr>
        <p:spPr>
          <a:xfrm>
            <a:off x="5761121" y="310818"/>
            <a:ext cx="723900" cy="311656"/>
          </a:xfrm>
          <a:prstGeom prst="rect">
            <a:avLst/>
          </a:prstGeom>
          <a:ln>
            <a:noFill/>
          </a:ln>
        </p:spPr>
        <p:txBody>
          <a:bodyPr anchor="ctr"/>
          <a:lstStyle>
            <a:defPPr>
              <a:defRPr lang="pl-PL"/>
            </a:defPPr>
            <a:lvl1pPr indent="0" defTabSz="1292047">
              <a:lnSpc>
                <a:spcPct val="130000"/>
              </a:lnSpc>
              <a:spcBef>
                <a:spcPts val="1413"/>
              </a:spcBef>
              <a:buFont typeface="Arial" panose="020B0604020202020204" pitchFamily="34" charset="0"/>
              <a:buNone/>
              <a:defRPr sz="900" b="0" cap="none">
                <a:solidFill>
                  <a:schemeClr val="bg1">
                    <a:lumMod val="65000"/>
                  </a:schemeClr>
                </a:solidFill>
                <a:latin typeface="Lato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69035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3391"/>
            </a:lvl2pPr>
            <a:lvl3pPr marL="1615059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826"/>
            </a:lvl3pPr>
            <a:lvl4pPr marL="226108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4pPr>
            <a:lvl5pPr marL="2907106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5pPr>
            <a:lvl6pPr marL="3553130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6pPr>
            <a:lvl7pPr marL="4199153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7pPr>
            <a:lvl8pPr marL="4845177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8pPr>
            <a:lvl9pPr marL="5491201" indent="-323012" defTabSz="1292047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Char char="•"/>
              <a:defRPr sz="2543"/>
            </a:lvl9pPr>
          </a:lstStyle>
          <a:p>
            <a:pPr algn="ctr"/>
            <a:r>
              <a:rPr lang="pl-PL" sz="1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62278BE0-E20D-467A-9FBE-1482A4817C0F}"/>
              </a:ext>
            </a:extLst>
          </p:cNvPr>
          <p:cNvSpPr txBox="1"/>
          <p:nvPr/>
        </p:nvSpPr>
        <p:spPr>
          <a:xfrm>
            <a:off x="563235" y="564525"/>
            <a:ext cx="5277411" cy="736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1200" dirty="0">
                <a:solidFill>
                  <a:schemeClr val="bg1">
                    <a:lumMod val="75000"/>
                  </a:schemeClr>
                </a:solidFill>
                <a:effectLst/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SPÓŁKA KOMANDYTOWA. SPÓŁKA JAWNA. – CO DALEJ?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l-PL" sz="1200" i="1" dirty="0">
                <a:solidFill>
                  <a:schemeClr val="bg1">
                    <a:lumMod val="75000"/>
                  </a:schemeClr>
                </a:solidFill>
                <a:effectLst/>
                <a:latin typeface="Lato"/>
                <a:ea typeface="Times New Roman" panose="02020603050405020304" pitchFamily="18" charset="0"/>
                <a:cs typeface="Times New Roman" panose="02020603050405020304" pitchFamily="18" charset="0"/>
              </a:rPr>
              <a:t>JESZCZE JEST CZAS NA RESTRUKTURYZACJĘ</a:t>
            </a:r>
            <a:endParaRPr lang="pl-PL" sz="1200" i="1" dirty="0">
              <a:solidFill>
                <a:schemeClr val="bg1">
                  <a:lumMod val="75000"/>
                </a:schemeClr>
              </a:solidFill>
              <a:effectLst/>
              <a:latin typeface="Lato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pl-PL" sz="1200" b="1" dirty="0">
              <a:solidFill>
                <a:schemeClr val="bg1">
                  <a:lumMod val="75000"/>
                </a:schemeClr>
              </a:solidFill>
              <a:latin typeface="Lato"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16FCCFE4-73DF-4DB6-80F2-96BAC8B98F5D}"/>
              </a:ext>
            </a:extLst>
          </p:cNvPr>
          <p:cNvSpPr/>
          <p:nvPr/>
        </p:nvSpPr>
        <p:spPr>
          <a:xfrm>
            <a:off x="0" y="3735346"/>
            <a:ext cx="4946041" cy="2435308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l-PL" sz="11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D4C7D8C7-8F8E-43B4-9632-94F4CD5482AF}"/>
              </a:ext>
            </a:extLst>
          </p:cNvPr>
          <p:cNvSpPr txBox="1"/>
          <p:nvPr/>
        </p:nvSpPr>
        <p:spPr>
          <a:xfrm>
            <a:off x="512662" y="4002163"/>
            <a:ext cx="4255415" cy="1901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l-PL" sz="1100" dirty="0">
                <a:effectLst/>
                <a:latin typeface="Lato"/>
                <a:ea typeface="Calibri" panose="020F0502020204030204" pitchFamily="34" charset="0"/>
                <a:cs typeface="Times New Roman" panose="02020603050405020304" pitchFamily="18" charset="0"/>
              </a:rPr>
              <a:t>Projekt ustawy zakładający wprowadzenie do polskiego porządku prawnego fundacji rodzinnych stanowi odpowiedź na istniejącą od lat potrzebę ustanowienia tego typu podmiotu, który pomógłby z jednej strony zabezpieczyć majątki firm rodzinnych przed ich rozdrobnieniem i zapewnić firmom dalszy rozwój,                     a z drugiej strony spowodować zahamowanie odpływu tego rodzaju kapitału za granicę. Samą inicjatywę projektodawcy należy zatem przyjąć z aprobatą. Jest to bowiem krok milowy dla polskich firm rodzinnych. </a:t>
            </a:r>
          </a:p>
        </p:txBody>
      </p:sp>
    </p:spTree>
    <p:extLst>
      <p:ext uri="{BB962C8B-B14F-4D97-AF65-F5344CB8AC3E}">
        <p14:creationId xmlns:p14="http://schemas.microsoft.com/office/powerpoint/2010/main" val="223608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8452546"/>
      </p:ext>
    </p:extLst>
  </p:cSld>
  <p:clrMapOvr>
    <a:masterClrMapping/>
  </p:clrMapOvr>
</p:sld>
</file>

<file path=ppt/theme/theme1.xml><?xml version="1.0" encoding="utf-8"?>
<a:theme xmlns:a="http://schemas.openxmlformats.org/drawingml/2006/main" name="BCC pion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</TotalTime>
  <Words>881</Words>
  <Application>Microsoft Office PowerPoint</Application>
  <PresentationFormat>Papier A4 (210x297 mm)</PresentationFormat>
  <Paragraphs>52</Paragraphs>
  <Slides>5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Lato</vt:lpstr>
      <vt:lpstr>Times New Roman</vt:lpstr>
      <vt:lpstr>Verdana</vt:lpstr>
      <vt:lpstr>BCC pion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Onikki-Górski</dc:creator>
  <cp:lastModifiedBy>Justyna Leszkowicz</cp:lastModifiedBy>
  <cp:revision>24</cp:revision>
  <dcterms:created xsi:type="dcterms:W3CDTF">2020-06-25T08:30:54Z</dcterms:created>
  <dcterms:modified xsi:type="dcterms:W3CDTF">2020-11-23T12:04:42Z</dcterms:modified>
</cp:coreProperties>
</file>