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9" r:id="rId3"/>
    <p:sldId id="262" r:id="rId4"/>
    <p:sldId id="263"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033" autoAdjust="0"/>
  </p:normalViewPr>
  <p:slideViewPr>
    <p:cSldViewPr snapToGrid="0">
      <p:cViewPr>
        <p:scale>
          <a:sx n="60" d="100"/>
          <a:sy n="60" d="100"/>
        </p:scale>
        <p:origin x="213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DF2A94-1C47-44B7-A503-5C7E6BF11FCE}" type="datetimeFigureOut">
              <a:rPr lang="pl-PL" smtClean="0"/>
              <a:t>12.11.2020</a:t>
            </a:fld>
            <a:endParaRPr lang="pl-PL"/>
          </a:p>
        </p:txBody>
      </p:sp>
      <p:sp>
        <p:nvSpPr>
          <p:cNvPr id="4" name="Symbol zastępczy obrazu slajdu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131961-B90A-47D3-B45E-7D2424B60597}" type="slidenum">
              <a:rPr lang="pl-PL" smtClean="0"/>
              <a:t>‹#›</a:t>
            </a:fld>
            <a:endParaRPr lang="pl-PL"/>
          </a:p>
        </p:txBody>
      </p:sp>
    </p:spTree>
    <p:extLst>
      <p:ext uri="{BB962C8B-B14F-4D97-AF65-F5344CB8AC3E}">
        <p14:creationId xmlns:p14="http://schemas.microsoft.com/office/powerpoint/2010/main" val="1127844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2131961-B90A-47D3-B45E-7D2424B60597}" type="slidenum">
              <a:rPr lang="pl-PL" smtClean="0"/>
              <a:t>4</a:t>
            </a:fld>
            <a:endParaRPr lang="pl-PL"/>
          </a:p>
        </p:txBody>
      </p:sp>
    </p:spTree>
    <p:extLst>
      <p:ext uri="{BB962C8B-B14F-4D97-AF65-F5344CB8AC3E}">
        <p14:creationId xmlns:p14="http://schemas.microsoft.com/office/powerpoint/2010/main" val="2155663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ytułowa">
    <p:spTree>
      <p:nvGrpSpPr>
        <p:cNvPr id="1" name=""/>
        <p:cNvGrpSpPr/>
        <p:nvPr/>
      </p:nvGrpSpPr>
      <p:grpSpPr>
        <a:xfrm>
          <a:off x="0" y="0"/>
          <a:ext cx="0" cy="0"/>
          <a:chOff x="0" y="0"/>
          <a:chExt cx="0" cy="0"/>
        </a:xfrm>
      </p:grpSpPr>
      <p:pic>
        <p:nvPicPr>
          <p:cNvPr id="3" name="Obraz 2">
            <a:extLst>
              <a:ext uri="{FF2B5EF4-FFF2-40B4-BE49-F238E27FC236}">
                <a16:creationId xmlns:a16="http://schemas.microsoft.com/office/drawing/2014/main" id="{1874F319-CE43-434B-B802-6DDF762A12C3}"/>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271111" y="3172819"/>
            <a:ext cx="4315777" cy="3560361"/>
          </a:xfrm>
          <a:prstGeom prst="rect">
            <a:avLst/>
          </a:prstGeom>
        </p:spPr>
      </p:pic>
    </p:spTree>
    <p:extLst>
      <p:ext uri="{BB962C8B-B14F-4D97-AF65-F5344CB8AC3E}">
        <p14:creationId xmlns:p14="http://schemas.microsoft.com/office/powerpoint/2010/main" val="88912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obocza">
    <p:spTree>
      <p:nvGrpSpPr>
        <p:cNvPr id="1" name=""/>
        <p:cNvGrpSpPr/>
        <p:nvPr/>
      </p:nvGrpSpPr>
      <p:grpSpPr>
        <a:xfrm>
          <a:off x="0" y="0"/>
          <a:ext cx="0" cy="0"/>
          <a:chOff x="0" y="0"/>
          <a:chExt cx="0" cy="0"/>
        </a:xfrm>
      </p:grpSpPr>
      <p:pic>
        <p:nvPicPr>
          <p:cNvPr id="8" name="Obraz 7" descr="Obraz zawierający rysunek&#10;&#10;Opis wygenerowany automatycznie">
            <a:extLst>
              <a:ext uri="{FF2B5EF4-FFF2-40B4-BE49-F238E27FC236}">
                <a16:creationId xmlns:a16="http://schemas.microsoft.com/office/drawing/2014/main" id="{6B2C3CD2-6FDD-4D99-A94F-45E7AC3623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9869" y="0"/>
            <a:ext cx="221889" cy="776613"/>
          </a:xfrm>
          <a:prstGeom prst="rect">
            <a:avLst/>
          </a:prstGeom>
        </p:spPr>
      </p:pic>
      <p:pic>
        <p:nvPicPr>
          <p:cNvPr id="9" name="Obraz 8" descr="Obraz zawierający rysunek&#10;&#10;Opis wygenerowany automatycznie">
            <a:extLst>
              <a:ext uri="{FF2B5EF4-FFF2-40B4-BE49-F238E27FC236}">
                <a16:creationId xmlns:a16="http://schemas.microsoft.com/office/drawing/2014/main" id="{218EEA79-701F-47F2-9A9E-70DC6A68D2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3830" y="8880952"/>
            <a:ext cx="814583" cy="814583"/>
          </a:xfrm>
          <a:prstGeom prst="rect">
            <a:avLst/>
          </a:prstGeom>
        </p:spPr>
      </p:pic>
    </p:spTree>
    <p:extLst>
      <p:ext uri="{BB962C8B-B14F-4D97-AF65-F5344CB8AC3E}">
        <p14:creationId xmlns:p14="http://schemas.microsoft.com/office/powerpoint/2010/main" val="2699435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ońcowa">
    <p:spTree>
      <p:nvGrpSpPr>
        <p:cNvPr id="1" name=""/>
        <p:cNvGrpSpPr/>
        <p:nvPr/>
      </p:nvGrpSpPr>
      <p:grpSpPr>
        <a:xfrm>
          <a:off x="0" y="0"/>
          <a:ext cx="0" cy="0"/>
          <a:chOff x="0" y="0"/>
          <a:chExt cx="0" cy="0"/>
        </a:xfrm>
      </p:grpSpPr>
      <p:pic>
        <p:nvPicPr>
          <p:cNvPr id="5" name="Obraz 4" descr="Obraz zawierający żywność&#10;&#10;Opis wygenerowany automatycznie">
            <a:extLst>
              <a:ext uri="{FF2B5EF4-FFF2-40B4-BE49-F238E27FC236}">
                <a16:creationId xmlns:a16="http://schemas.microsoft.com/office/drawing/2014/main" id="{FE97221F-A90B-4FBC-836D-2B5ACE77EE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9822" y="2812855"/>
            <a:ext cx="2818356" cy="1336913"/>
          </a:xfrm>
          <a:prstGeom prst="rect">
            <a:avLst/>
          </a:prstGeom>
        </p:spPr>
      </p:pic>
      <p:sp>
        <p:nvSpPr>
          <p:cNvPr id="6" name="Prostokąt 5">
            <a:extLst>
              <a:ext uri="{FF2B5EF4-FFF2-40B4-BE49-F238E27FC236}">
                <a16:creationId xmlns:a16="http://schemas.microsoft.com/office/drawing/2014/main" id="{F830E801-3060-497C-BCC8-F79EF0E46388}"/>
              </a:ext>
            </a:extLst>
          </p:cNvPr>
          <p:cNvSpPr/>
          <p:nvPr userDrawn="1"/>
        </p:nvSpPr>
        <p:spPr>
          <a:xfrm>
            <a:off x="1714500" y="5756233"/>
            <a:ext cx="3429000" cy="369332"/>
          </a:xfrm>
          <a:prstGeom prst="rect">
            <a:avLst/>
          </a:prstGeom>
        </p:spPr>
        <p:txBody>
          <a:bodyPr>
            <a:spAutoFit/>
          </a:bodyPr>
          <a:lstStyle/>
          <a:p>
            <a:pPr algn="ctr"/>
            <a:r>
              <a:rPr lang="pl-PL" sz="1800" b="1" dirty="0">
                <a:solidFill>
                  <a:schemeClr val="tx1">
                    <a:lumMod val="50000"/>
                    <a:lumOff val="50000"/>
                  </a:schemeClr>
                </a:solidFill>
                <a:latin typeface="Arial" panose="020B0604020202020204" pitchFamily="34" charset="0"/>
                <a:ea typeface="+mn-ea"/>
                <a:cs typeface="Arial" panose="020B0604020202020204" pitchFamily="34" charset="0"/>
              </a:rPr>
              <a:t>www.bcc.org.pl </a:t>
            </a:r>
            <a:endParaRPr lang="pl-PL" sz="1800" b="1"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77579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498486"/>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32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a:extLst>
              <a:ext uri="{FF2B5EF4-FFF2-40B4-BE49-F238E27FC236}">
                <a16:creationId xmlns:a16="http://schemas.microsoft.com/office/drawing/2014/main" id="{BB07186D-65C4-43CB-9BBD-A063F71F59BD}"/>
              </a:ext>
            </a:extLst>
          </p:cNvPr>
          <p:cNvSpPr/>
          <p:nvPr/>
        </p:nvSpPr>
        <p:spPr>
          <a:xfrm>
            <a:off x="0" y="4902936"/>
            <a:ext cx="6372045" cy="2285635"/>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pl-PL" sz="1100" dirty="0">
                <a:effectLst/>
                <a:latin typeface="Verdana" panose="020B0604030504040204" pitchFamily="34" charset="0"/>
                <a:ea typeface="Calibri" panose="020F0502020204030204" pitchFamily="34" charset="0"/>
                <a:cs typeface="Times New Roman" panose="02020603050405020304" pitchFamily="18" charset="0"/>
              </a:rPr>
              <a:t> </a:t>
            </a:r>
          </a:p>
        </p:txBody>
      </p:sp>
      <p:pic>
        <p:nvPicPr>
          <p:cNvPr id="14" name="Obraz 13">
            <a:extLst>
              <a:ext uri="{FF2B5EF4-FFF2-40B4-BE49-F238E27FC236}">
                <a16:creationId xmlns:a16="http://schemas.microsoft.com/office/drawing/2014/main" id="{5C8F7DF2-91B6-40C5-B7C9-85A953645011}"/>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7538037"/>
            <a:ext cx="3555415" cy="2367963"/>
          </a:xfrm>
          <a:prstGeom prst="rect">
            <a:avLst/>
          </a:prstGeom>
        </p:spPr>
      </p:pic>
      <p:sp>
        <p:nvSpPr>
          <p:cNvPr id="2" name="pole tekstowe 1">
            <a:extLst>
              <a:ext uri="{FF2B5EF4-FFF2-40B4-BE49-F238E27FC236}">
                <a16:creationId xmlns:a16="http://schemas.microsoft.com/office/drawing/2014/main" id="{022A8995-91DB-4D09-B095-90CBC2EB8521}"/>
              </a:ext>
            </a:extLst>
          </p:cNvPr>
          <p:cNvSpPr txBox="1"/>
          <p:nvPr/>
        </p:nvSpPr>
        <p:spPr>
          <a:xfrm>
            <a:off x="313180" y="1271755"/>
            <a:ext cx="6372044" cy="311656"/>
          </a:xfrm>
          <a:prstGeom prst="rect">
            <a:avLst/>
          </a:prstGeom>
          <a:ln>
            <a:noFill/>
          </a:ln>
        </p:spPr>
        <p:txBody>
          <a:bodyPr anchor="ctr"/>
          <a:lstStyle>
            <a:defPPr>
              <a:defRPr lang="pl-PL"/>
            </a:defPPr>
            <a:lvl1pPr indent="0" algn="r" defTabSz="1292047">
              <a:lnSpc>
                <a:spcPct val="130000"/>
              </a:lnSpc>
              <a:spcBef>
                <a:spcPts val="1413"/>
              </a:spcBef>
              <a:buFont typeface="Arial" panose="020B0604020202020204" pitchFamily="34" charset="0"/>
              <a:buNone/>
              <a:defRPr sz="900" b="0" cap="none">
                <a:solidFill>
                  <a:schemeClr val="bg1">
                    <a:lumMod val="65000"/>
                  </a:schemeClr>
                </a:solidFill>
                <a:latin typeface="Lato"/>
                <a:ea typeface="Tahoma" panose="020B0604030504040204" pitchFamily="34" charset="0"/>
                <a:cs typeface="Tahoma" panose="020B0604030504040204" pitchFamily="34" charset="0"/>
              </a:defRPr>
            </a:lvl1pPr>
            <a:lvl2pPr marL="969035" indent="-323012" defTabSz="1292047">
              <a:lnSpc>
                <a:spcPct val="90000"/>
              </a:lnSpc>
              <a:spcBef>
                <a:spcPts val="707"/>
              </a:spcBef>
              <a:buFont typeface="Arial" panose="020B0604020202020204" pitchFamily="34" charset="0"/>
              <a:buChar char="•"/>
              <a:defRPr sz="3391"/>
            </a:lvl2pPr>
            <a:lvl3pPr marL="1615059" indent="-323012" defTabSz="1292047">
              <a:lnSpc>
                <a:spcPct val="90000"/>
              </a:lnSpc>
              <a:spcBef>
                <a:spcPts val="707"/>
              </a:spcBef>
              <a:buFont typeface="Arial" panose="020B0604020202020204" pitchFamily="34" charset="0"/>
              <a:buChar char="•"/>
              <a:defRPr sz="2826"/>
            </a:lvl3pPr>
            <a:lvl4pPr marL="2261083" indent="-323012" defTabSz="1292047">
              <a:lnSpc>
                <a:spcPct val="90000"/>
              </a:lnSpc>
              <a:spcBef>
                <a:spcPts val="707"/>
              </a:spcBef>
              <a:buFont typeface="Arial" panose="020B0604020202020204" pitchFamily="34" charset="0"/>
              <a:buChar char="•"/>
              <a:defRPr sz="2543"/>
            </a:lvl4pPr>
            <a:lvl5pPr marL="2907106" indent="-323012" defTabSz="1292047">
              <a:lnSpc>
                <a:spcPct val="90000"/>
              </a:lnSpc>
              <a:spcBef>
                <a:spcPts val="707"/>
              </a:spcBef>
              <a:buFont typeface="Arial" panose="020B0604020202020204" pitchFamily="34" charset="0"/>
              <a:buChar char="•"/>
              <a:defRPr sz="2543"/>
            </a:lvl5pPr>
            <a:lvl6pPr marL="3553130" indent="-323012" defTabSz="1292047">
              <a:lnSpc>
                <a:spcPct val="90000"/>
              </a:lnSpc>
              <a:spcBef>
                <a:spcPts val="707"/>
              </a:spcBef>
              <a:buFont typeface="Arial" panose="020B0604020202020204" pitchFamily="34" charset="0"/>
              <a:buChar char="•"/>
              <a:defRPr sz="2543"/>
            </a:lvl6pPr>
            <a:lvl7pPr marL="4199153" indent="-323012" defTabSz="1292047">
              <a:lnSpc>
                <a:spcPct val="90000"/>
              </a:lnSpc>
              <a:spcBef>
                <a:spcPts val="707"/>
              </a:spcBef>
              <a:buFont typeface="Arial" panose="020B0604020202020204" pitchFamily="34" charset="0"/>
              <a:buChar char="•"/>
              <a:defRPr sz="2543"/>
            </a:lvl7pPr>
            <a:lvl8pPr marL="4845177" indent="-323012" defTabSz="1292047">
              <a:lnSpc>
                <a:spcPct val="90000"/>
              </a:lnSpc>
              <a:spcBef>
                <a:spcPts val="707"/>
              </a:spcBef>
              <a:buFont typeface="Arial" panose="020B0604020202020204" pitchFamily="34" charset="0"/>
              <a:buChar char="•"/>
              <a:defRPr sz="2543"/>
            </a:lvl8pPr>
            <a:lvl9pPr marL="5491201" indent="-323012" defTabSz="1292047">
              <a:lnSpc>
                <a:spcPct val="90000"/>
              </a:lnSpc>
              <a:spcBef>
                <a:spcPts val="707"/>
              </a:spcBef>
              <a:buFont typeface="Arial" panose="020B0604020202020204" pitchFamily="34" charset="0"/>
              <a:buChar char="•"/>
              <a:defRPr sz="2543"/>
            </a:lvl9pPr>
          </a:lstStyle>
          <a:p>
            <a:pPr algn="l"/>
            <a:endParaRPr lang="pl-PL" sz="1200" b="1" dirty="0">
              <a:solidFill>
                <a:schemeClr val="tx1"/>
              </a:solidFill>
            </a:endParaRPr>
          </a:p>
          <a:p>
            <a:pPr algn="l">
              <a:lnSpc>
                <a:spcPct val="120000"/>
              </a:lnSpc>
              <a:spcBef>
                <a:spcPts val="0"/>
              </a:spcBef>
            </a:pPr>
            <a:r>
              <a:rPr lang="pl-PL" sz="1200" dirty="0">
                <a:solidFill>
                  <a:schemeClr val="bg2">
                    <a:lumMod val="10000"/>
                  </a:schemeClr>
                </a:solidFill>
                <a:effectLst/>
                <a:ea typeface="Times New Roman" panose="02020603050405020304" pitchFamily="18" charset="0"/>
                <a:cs typeface="Times New Roman" panose="02020603050405020304" pitchFamily="18" charset="0"/>
              </a:rPr>
              <a:t>SPÓŁKA KOMANDYTOWA. SPÓŁKA JAWNA – CO DALEJ?</a:t>
            </a:r>
          </a:p>
          <a:p>
            <a:pPr algn="l">
              <a:lnSpc>
                <a:spcPct val="120000"/>
              </a:lnSpc>
              <a:spcBef>
                <a:spcPts val="0"/>
              </a:spcBef>
            </a:pPr>
            <a:r>
              <a:rPr lang="pl-PL" sz="1200" i="1" dirty="0">
                <a:solidFill>
                  <a:schemeClr val="bg2">
                    <a:lumMod val="10000"/>
                  </a:schemeClr>
                </a:solidFill>
                <a:effectLst/>
                <a:ea typeface="Times New Roman" panose="02020603050405020304" pitchFamily="18" charset="0"/>
                <a:cs typeface="Times New Roman" panose="02020603050405020304" pitchFamily="18" charset="0"/>
              </a:rPr>
              <a:t>JESZCZE JEST CZAS NA RESTRUKTURYZACJĘ</a:t>
            </a:r>
            <a:endParaRPr lang="pl-PL" sz="1200" i="1" dirty="0">
              <a:solidFill>
                <a:schemeClr val="bg2">
                  <a:lumMod val="10000"/>
                </a:schemeClr>
              </a:solidFill>
              <a:effectLst/>
              <a:ea typeface="Calibri" panose="020F0502020204030204" pitchFamily="34" charset="0"/>
              <a:cs typeface="Times New Roman" panose="02020603050405020304" pitchFamily="18" charset="0"/>
            </a:endParaRPr>
          </a:p>
          <a:p>
            <a:pPr algn="l">
              <a:lnSpc>
                <a:spcPct val="120000"/>
              </a:lnSpc>
              <a:spcBef>
                <a:spcPts val="0"/>
              </a:spcBef>
            </a:pPr>
            <a:endParaRPr lang="pl-PL" sz="1200" b="1" dirty="0">
              <a:solidFill>
                <a:schemeClr val="bg2">
                  <a:lumMod val="10000"/>
                </a:schemeClr>
              </a:solidFill>
            </a:endParaRPr>
          </a:p>
          <a:p>
            <a:pPr algn="l"/>
            <a:endParaRPr lang="pl-PL" sz="1200" b="1" dirty="0">
              <a:solidFill>
                <a:schemeClr val="tx1"/>
              </a:solidFill>
            </a:endParaRPr>
          </a:p>
        </p:txBody>
      </p:sp>
      <p:sp>
        <p:nvSpPr>
          <p:cNvPr id="3" name="Prostokąt 2">
            <a:extLst>
              <a:ext uri="{FF2B5EF4-FFF2-40B4-BE49-F238E27FC236}">
                <a16:creationId xmlns:a16="http://schemas.microsoft.com/office/drawing/2014/main" id="{FA4A1BDE-166E-4A11-8FAC-14BF37ED095A}"/>
              </a:ext>
            </a:extLst>
          </p:cNvPr>
          <p:cNvSpPr/>
          <p:nvPr/>
        </p:nvSpPr>
        <p:spPr>
          <a:xfrm>
            <a:off x="313180" y="1718867"/>
            <a:ext cx="5972359" cy="5344861"/>
          </a:xfrm>
          <a:prstGeom prst="rect">
            <a:avLst/>
          </a:prstGeom>
        </p:spPr>
        <p:txBody>
          <a:bodyPr wrap="square">
            <a:spAutoFit/>
          </a:bodyPr>
          <a:lstStyle/>
          <a:p>
            <a:pPr algn="just">
              <a:lnSpc>
                <a:spcPct val="107000"/>
              </a:lnSpc>
              <a:spcAft>
                <a:spcPts val="800"/>
              </a:spcAft>
            </a:pPr>
            <a:r>
              <a:rPr lang="pl-PL" sz="1200" dirty="0">
                <a:effectLst/>
                <a:latin typeface="Lato"/>
                <a:ea typeface="Calibri" panose="020F0502020204030204" pitchFamily="34" charset="0"/>
                <a:cs typeface="Times New Roman" panose="02020603050405020304" pitchFamily="18" charset="0"/>
              </a:rPr>
              <a:t>28 października 2020 r. Sejm uchwalił zmiany do ustawy o zmianie ustawy o podatku dochodowym od osób fizycznych, ustawy o podatku dochodowym od osób prawnych, ustawy o zryczałtowanym podatku dochodowym od niektórych przychodów osiąganych przez osoby fizyczne oraz niektórych innych ustaw. Ustawa stanowi źródło dużych kontrowersji z uwagi na objęcie podatkiem dochodowym od osób prawnych spółek komandytowych. </a:t>
            </a:r>
            <a:r>
              <a:rPr lang="pl-PL" sz="1200" dirty="0">
                <a:solidFill>
                  <a:schemeClr val="tx1">
                    <a:lumMod val="95000"/>
                    <a:lumOff val="5000"/>
                  </a:schemeClr>
                </a:solidFill>
                <a:effectLst/>
                <a:latin typeface="Lato"/>
                <a:ea typeface="Calibri" panose="020F0502020204030204" pitchFamily="34" charset="0"/>
              </a:rPr>
              <a:t>Obecnie ustawa trafiła do Senatu. </a:t>
            </a:r>
            <a:endParaRPr lang="pl-PL" sz="1200" dirty="0">
              <a:solidFill>
                <a:schemeClr val="tx1">
                  <a:lumMod val="95000"/>
                  <a:lumOff val="5000"/>
                </a:schemeClr>
              </a:solidFill>
              <a:effectLst/>
              <a:latin typeface="Lato"/>
              <a:ea typeface="Calibri" panose="020F0502020204030204" pitchFamily="34" charset="0"/>
              <a:cs typeface="Times New Roman" panose="02020603050405020304" pitchFamily="18" charset="0"/>
            </a:endParaRPr>
          </a:p>
          <a:p>
            <a:pPr algn="just">
              <a:lnSpc>
                <a:spcPct val="107000"/>
              </a:lnSpc>
              <a:spcAft>
                <a:spcPts val="800"/>
              </a:spcAft>
            </a:pPr>
            <a:endParaRPr lang="pl-PL" sz="1200" dirty="0">
              <a:effectLst/>
              <a:latin typeface="Lato"/>
              <a:ea typeface="Calibri" panose="020F0502020204030204" pitchFamily="34" charset="0"/>
              <a:cs typeface="Times New Roman" panose="02020603050405020304" pitchFamily="18" charset="0"/>
            </a:endParaRPr>
          </a:p>
          <a:p>
            <a:pPr algn="just">
              <a:lnSpc>
                <a:spcPct val="107000"/>
              </a:lnSpc>
              <a:spcAft>
                <a:spcPts val="800"/>
              </a:spcAft>
            </a:pPr>
            <a:r>
              <a:rPr lang="pl-PL" sz="1200" dirty="0">
                <a:effectLst/>
                <a:latin typeface="Lato"/>
                <a:ea typeface="Calibri" panose="020F0502020204030204" pitchFamily="34" charset="0"/>
                <a:cs typeface="Times New Roman" panose="02020603050405020304" pitchFamily="18" charset="0"/>
              </a:rPr>
              <a:t>Choć ustawa wprowadzająca opodatkowanie CIT spółek komandytowych ma wejść </a:t>
            </a:r>
            <a:br>
              <a:rPr lang="pl-PL" sz="1200" dirty="0">
                <a:effectLst/>
                <a:latin typeface="Lato"/>
                <a:ea typeface="Calibri" panose="020F0502020204030204" pitchFamily="34" charset="0"/>
                <a:cs typeface="Times New Roman" panose="02020603050405020304" pitchFamily="18" charset="0"/>
              </a:rPr>
            </a:br>
            <a:r>
              <a:rPr lang="pl-PL" sz="1200" dirty="0">
                <a:effectLst/>
                <a:latin typeface="Lato"/>
                <a:ea typeface="Calibri" panose="020F0502020204030204" pitchFamily="34" charset="0"/>
                <a:cs typeface="Times New Roman" panose="02020603050405020304" pitchFamily="18" charset="0"/>
              </a:rPr>
              <a:t>w życie w życie z dniem 1 stycznia 2021 roku, to art. 12 ust. 2 ustawy przewiduje, że spółka komandytowa może zdecydować, że nowe przepisy będą stosowane do tej spółki oraz przychodów i kosztów związanych z uczestnictwem w tej spółce dopiero od dnia 1 maja 2021 r. W takiej sytuacji spółka komandytowa uzyska status podatnika podatku dochodowego od osób prawnych dopiero z dniem 1 maja 2021 r.</a:t>
            </a:r>
          </a:p>
          <a:p>
            <a:pPr algn="just">
              <a:lnSpc>
                <a:spcPct val="107000"/>
              </a:lnSpc>
              <a:spcAft>
                <a:spcPts val="800"/>
              </a:spcAft>
            </a:pPr>
            <a:endParaRPr lang="pl-PL" sz="1200" dirty="0">
              <a:effectLst/>
              <a:latin typeface="Lato"/>
              <a:ea typeface="Calibri" panose="020F0502020204030204" pitchFamily="34" charset="0"/>
              <a:cs typeface="Times New Roman" panose="02020603050405020304" pitchFamily="18" charset="0"/>
            </a:endParaRPr>
          </a:p>
          <a:p>
            <a:pPr algn="just">
              <a:lnSpc>
                <a:spcPct val="107000"/>
              </a:lnSpc>
              <a:spcAft>
                <a:spcPts val="800"/>
              </a:spcAft>
            </a:pPr>
            <a:endParaRPr lang="pl-PL" sz="1200" b="1" dirty="0">
              <a:effectLst/>
              <a:latin typeface="Lato"/>
              <a:ea typeface="Calibri" panose="020F0502020204030204" pitchFamily="34" charset="0"/>
              <a:cs typeface="Times New Roman" panose="02020603050405020304" pitchFamily="18" charset="0"/>
            </a:endParaRPr>
          </a:p>
          <a:p>
            <a:pPr algn="just">
              <a:lnSpc>
                <a:spcPct val="107000"/>
              </a:lnSpc>
              <a:spcAft>
                <a:spcPts val="800"/>
              </a:spcAft>
            </a:pPr>
            <a:r>
              <a:rPr lang="pl-PL" sz="1200" b="1" dirty="0">
                <a:effectLst/>
                <a:latin typeface="Lato"/>
                <a:ea typeface="Calibri" panose="020F0502020204030204" pitchFamily="34" charset="0"/>
                <a:cs typeface="Times New Roman" panose="02020603050405020304" pitchFamily="18" charset="0"/>
              </a:rPr>
              <a:t>Na czym ma polegać zmiana?</a:t>
            </a:r>
          </a:p>
          <a:p>
            <a:pPr algn="just">
              <a:lnSpc>
                <a:spcPct val="107000"/>
              </a:lnSpc>
              <a:spcAft>
                <a:spcPts val="800"/>
              </a:spcAft>
            </a:pPr>
            <a:endParaRPr lang="pl-PL" sz="1200" b="1" dirty="0">
              <a:effectLst/>
              <a:latin typeface="Lato"/>
              <a:ea typeface="Calibri" panose="020F0502020204030204" pitchFamily="34" charset="0"/>
              <a:cs typeface="Times New Roman" panose="02020603050405020304" pitchFamily="18" charset="0"/>
            </a:endParaRPr>
          </a:p>
          <a:p>
            <a:pPr algn="just">
              <a:lnSpc>
                <a:spcPct val="107000"/>
              </a:lnSpc>
              <a:spcAft>
                <a:spcPts val="800"/>
              </a:spcAft>
            </a:pPr>
            <a:r>
              <a:rPr lang="pl-PL" sz="1200" dirty="0">
                <a:effectLst/>
                <a:latin typeface="Lato"/>
                <a:ea typeface="Calibri" panose="020F0502020204030204" pitchFamily="34" charset="0"/>
                <a:cs typeface="Times New Roman" panose="02020603050405020304" pitchFamily="18" charset="0"/>
              </a:rPr>
              <a:t>Spółka komandytowa zapłaci podatek od uzyskanych dochodów na takich samych zasadach, jakie występowały dotychczas w spółce z o.o., akcyjnej oraz komandytowo-akcyjnej, tj. według stawki podstawowej 19% lub, jeśli spełni odpowiednie warunki, stawki 9%.</a:t>
            </a:r>
          </a:p>
          <a:p>
            <a:pPr algn="just">
              <a:lnSpc>
                <a:spcPct val="107000"/>
              </a:lnSpc>
              <a:spcAft>
                <a:spcPts val="800"/>
              </a:spcAft>
            </a:pPr>
            <a:endParaRPr lang="pl-PL" sz="1200" dirty="0">
              <a:effectLst/>
              <a:latin typeface="Lato"/>
              <a:ea typeface="Calibri" panose="020F0502020204030204" pitchFamily="34" charset="0"/>
              <a:cs typeface="Times New Roman" panose="02020603050405020304" pitchFamily="18" charset="0"/>
            </a:endParaRPr>
          </a:p>
        </p:txBody>
      </p:sp>
      <p:sp>
        <p:nvSpPr>
          <p:cNvPr id="4" name="Prostokąt 3">
            <a:extLst>
              <a:ext uri="{FF2B5EF4-FFF2-40B4-BE49-F238E27FC236}">
                <a16:creationId xmlns:a16="http://schemas.microsoft.com/office/drawing/2014/main" id="{D01C0CC8-7B71-482D-B824-1664A4FD15E7}"/>
              </a:ext>
            </a:extLst>
          </p:cNvPr>
          <p:cNvSpPr/>
          <p:nvPr/>
        </p:nvSpPr>
        <p:spPr>
          <a:xfrm>
            <a:off x="0" y="8843211"/>
            <a:ext cx="3281082" cy="93320"/>
          </a:xfrm>
          <a:prstGeom prst="rect">
            <a:avLst/>
          </a:prstGeom>
          <a:solidFill>
            <a:srgbClr val="C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pl-PL" sz="1100" dirty="0">
                <a:effectLst/>
                <a:latin typeface="Verdana" panose="020B0604030504040204" pitchFamily="34" charset="0"/>
                <a:ea typeface="Calibri" panose="020F0502020204030204" pitchFamily="34" charset="0"/>
                <a:cs typeface="Times New Roman" panose="02020603050405020304" pitchFamily="18" charset="0"/>
              </a:rPr>
              <a:t> </a:t>
            </a:r>
          </a:p>
        </p:txBody>
      </p:sp>
      <p:sp>
        <p:nvSpPr>
          <p:cNvPr id="8" name="pole tekstowe 13">
            <a:extLst>
              <a:ext uri="{FF2B5EF4-FFF2-40B4-BE49-F238E27FC236}">
                <a16:creationId xmlns:a16="http://schemas.microsoft.com/office/drawing/2014/main" id="{50520263-0ECB-4C03-9FEE-F0BEFBE5DA45}"/>
              </a:ext>
            </a:extLst>
          </p:cNvPr>
          <p:cNvSpPr txBox="1"/>
          <p:nvPr/>
        </p:nvSpPr>
        <p:spPr>
          <a:xfrm>
            <a:off x="558954" y="9065296"/>
            <a:ext cx="1978660" cy="366395"/>
          </a:xfrm>
          <a:prstGeom prst="rect">
            <a:avLst/>
          </a:prstGeom>
          <a:ln>
            <a:noFill/>
          </a:ln>
        </p:spPr>
        <p:txBody>
          <a:bodyPr wrap="square"/>
          <a:lstStyle/>
          <a:p>
            <a:pPr>
              <a:spcAft>
                <a:spcPts val="0"/>
              </a:spcAft>
            </a:pPr>
            <a:r>
              <a:rPr lang="pl-PL" sz="1200" dirty="0">
                <a:latin typeface="Calibri" panose="020F0502020204030204" pitchFamily="34" charset="0"/>
                <a:ea typeface="Times New Roman" panose="02020603050405020304" pitchFamily="18" charset="0"/>
                <a:cs typeface="Times New Roman" panose="02020603050405020304" pitchFamily="18" charset="0"/>
              </a:rPr>
              <a:t>www.</a:t>
            </a:r>
            <a:r>
              <a:rPr lang="pl-PL" sz="1200" b="1" dirty="0">
                <a:latin typeface="Calibri" panose="020F0502020204030204" pitchFamily="34" charset="0"/>
                <a:ea typeface="Times New Roman" panose="02020603050405020304" pitchFamily="18" charset="0"/>
                <a:cs typeface="Times New Roman" panose="02020603050405020304" pitchFamily="18" charset="0"/>
              </a:rPr>
              <a:t>marianski</a:t>
            </a:r>
            <a:r>
              <a:rPr lang="pl-PL" sz="1200" dirty="0">
                <a:latin typeface="Calibri" panose="020F0502020204030204" pitchFamily="34" charset="0"/>
                <a:ea typeface="Times New Roman" panose="02020603050405020304" pitchFamily="18" charset="0"/>
                <a:cs typeface="Times New Roman" panose="02020603050405020304" pitchFamily="18" charset="0"/>
              </a:rPr>
              <a:t>group.pl</a:t>
            </a:r>
            <a:endParaRPr lang="pl-PL" sz="1200" kern="1200" dirty="0">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pl-PL" sz="1200" dirty="0">
                <a:latin typeface="Calibri" panose="020F0502020204030204" pitchFamily="34" charset="0"/>
                <a:ea typeface="Times New Roman" panose="02020603050405020304" pitchFamily="18" charset="0"/>
                <a:cs typeface="Times New Roman" panose="02020603050405020304" pitchFamily="18" charset="0"/>
              </a:rPr>
              <a:t>www.firmabezryzka.pl</a:t>
            </a:r>
            <a:endParaRPr lang="pl-PL" sz="1200" dirty="0">
              <a:effectLst/>
              <a:latin typeface="Times New Roman" panose="02020603050405020304" pitchFamily="18" charset="0"/>
              <a:ea typeface="Times New Roman" panose="02020603050405020304" pitchFamily="18" charset="0"/>
            </a:endParaRPr>
          </a:p>
        </p:txBody>
      </p:sp>
      <p:sp>
        <p:nvSpPr>
          <p:cNvPr id="9" name="pole tekstowe 8">
            <a:extLst>
              <a:ext uri="{FF2B5EF4-FFF2-40B4-BE49-F238E27FC236}">
                <a16:creationId xmlns:a16="http://schemas.microsoft.com/office/drawing/2014/main" id="{51FF8DB8-AE1D-43A2-9DCD-4453691534EB}"/>
              </a:ext>
            </a:extLst>
          </p:cNvPr>
          <p:cNvSpPr txBox="1"/>
          <p:nvPr/>
        </p:nvSpPr>
        <p:spPr>
          <a:xfrm>
            <a:off x="5761121" y="310818"/>
            <a:ext cx="723900" cy="311656"/>
          </a:xfrm>
          <a:prstGeom prst="rect">
            <a:avLst/>
          </a:prstGeom>
          <a:ln>
            <a:noFill/>
          </a:ln>
        </p:spPr>
        <p:txBody>
          <a:bodyPr anchor="ctr"/>
          <a:lstStyle>
            <a:defPPr>
              <a:defRPr lang="pl-PL"/>
            </a:defPPr>
            <a:lvl1pPr indent="0" defTabSz="1292047">
              <a:lnSpc>
                <a:spcPct val="130000"/>
              </a:lnSpc>
              <a:spcBef>
                <a:spcPts val="1413"/>
              </a:spcBef>
              <a:buFont typeface="Arial" panose="020B0604020202020204" pitchFamily="34" charset="0"/>
              <a:buNone/>
              <a:defRPr sz="900" b="0" cap="none">
                <a:solidFill>
                  <a:schemeClr val="bg1">
                    <a:lumMod val="65000"/>
                  </a:schemeClr>
                </a:solidFill>
                <a:latin typeface="Lato"/>
                <a:ea typeface="Tahoma" panose="020B0604030504040204" pitchFamily="34" charset="0"/>
                <a:cs typeface="Tahoma" panose="020B0604030504040204" pitchFamily="34" charset="0"/>
              </a:defRPr>
            </a:lvl1pPr>
            <a:lvl2pPr marL="969035" indent="-323012" defTabSz="1292047">
              <a:lnSpc>
                <a:spcPct val="90000"/>
              </a:lnSpc>
              <a:spcBef>
                <a:spcPts val="707"/>
              </a:spcBef>
              <a:buFont typeface="Arial" panose="020B0604020202020204" pitchFamily="34" charset="0"/>
              <a:buChar char="•"/>
              <a:defRPr sz="3391"/>
            </a:lvl2pPr>
            <a:lvl3pPr marL="1615059" indent="-323012" defTabSz="1292047">
              <a:lnSpc>
                <a:spcPct val="90000"/>
              </a:lnSpc>
              <a:spcBef>
                <a:spcPts val="707"/>
              </a:spcBef>
              <a:buFont typeface="Arial" panose="020B0604020202020204" pitchFamily="34" charset="0"/>
              <a:buChar char="•"/>
              <a:defRPr sz="2826"/>
            </a:lvl3pPr>
            <a:lvl4pPr marL="2261083" indent="-323012" defTabSz="1292047">
              <a:lnSpc>
                <a:spcPct val="90000"/>
              </a:lnSpc>
              <a:spcBef>
                <a:spcPts val="707"/>
              </a:spcBef>
              <a:buFont typeface="Arial" panose="020B0604020202020204" pitchFamily="34" charset="0"/>
              <a:buChar char="•"/>
              <a:defRPr sz="2543"/>
            </a:lvl4pPr>
            <a:lvl5pPr marL="2907106" indent="-323012" defTabSz="1292047">
              <a:lnSpc>
                <a:spcPct val="90000"/>
              </a:lnSpc>
              <a:spcBef>
                <a:spcPts val="707"/>
              </a:spcBef>
              <a:buFont typeface="Arial" panose="020B0604020202020204" pitchFamily="34" charset="0"/>
              <a:buChar char="•"/>
              <a:defRPr sz="2543"/>
            </a:lvl5pPr>
            <a:lvl6pPr marL="3553130" indent="-323012" defTabSz="1292047">
              <a:lnSpc>
                <a:spcPct val="90000"/>
              </a:lnSpc>
              <a:spcBef>
                <a:spcPts val="707"/>
              </a:spcBef>
              <a:buFont typeface="Arial" panose="020B0604020202020204" pitchFamily="34" charset="0"/>
              <a:buChar char="•"/>
              <a:defRPr sz="2543"/>
            </a:lvl6pPr>
            <a:lvl7pPr marL="4199153" indent="-323012" defTabSz="1292047">
              <a:lnSpc>
                <a:spcPct val="90000"/>
              </a:lnSpc>
              <a:spcBef>
                <a:spcPts val="707"/>
              </a:spcBef>
              <a:buFont typeface="Arial" panose="020B0604020202020204" pitchFamily="34" charset="0"/>
              <a:buChar char="•"/>
              <a:defRPr sz="2543"/>
            </a:lvl7pPr>
            <a:lvl8pPr marL="4845177" indent="-323012" defTabSz="1292047">
              <a:lnSpc>
                <a:spcPct val="90000"/>
              </a:lnSpc>
              <a:spcBef>
                <a:spcPts val="707"/>
              </a:spcBef>
              <a:buFont typeface="Arial" panose="020B0604020202020204" pitchFamily="34" charset="0"/>
              <a:buChar char="•"/>
              <a:defRPr sz="2543"/>
            </a:lvl8pPr>
            <a:lvl9pPr marL="5491201" indent="-323012" defTabSz="1292047">
              <a:lnSpc>
                <a:spcPct val="90000"/>
              </a:lnSpc>
              <a:spcBef>
                <a:spcPts val="707"/>
              </a:spcBef>
              <a:buFont typeface="Arial" panose="020B0604020202020204" pitchFamily="34" charset="0"/>
              <a:buChar char="•"/>
              <a:defRPr sz="2543"/>
            </a:lvl9pPr>
          </a:lstStyle>
          <a:p>
            <a:pPr algn="ctr"/>
            <a:r>
              <a:rPr lang="pl-PL" sz="1200" b="1" dirty="0">
                <a:solidFill>
                  <a:schemeClr val="tx1"/>
                </a:solidFill>
              </a:rPr>
              <a:t>1</a:t>
            </a:r>
          </a:p>
        </p:txBody>
      </p:sp>
    </p:spTree>
    <p:extLst>
      <p:ext uri="{BB962C8B-B14F-4D97-AF65-F5344CB8AC3E}">
        <p14:creationId xmlns:p14="http://schemas.microsoft.com/office/powerpoint/2010/main" val="2414672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5C8F7DF2-91B6-40C5-B7C9-85A953645011}"/>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7468880"/>
            <a:ext cx="3659251" cy="2437119"/>
          </a:xfrm>
          <a:prstGeom prst="rect">
            <a:avLst/>
          </a:prstGeom>
        </p:spPr>
      </p:pic>
      <p:sp>
        <p:nvSpPr>
          <p:cNvPr id="2" name="pole tekstowe 1">
            <a:extLst>
              <a:ext uri="{FF2B5EF4-FFF2-40B4-BE49-F238E27FC236}">
                <a16:creationId xmlns:a16="http://schemas.microsoft.com/office/drawing/2014/main" id="{022A8995-91DB-4D09-B095-90CBC2EB8521}"/>
              </a:ext>
            </a:extLst>
          </p:cNvPr>
          <p:cNvSpPr txBox="1"/>
          <p:nvPr/>
        </p:nvSpPr>
        <p:spPr>
          <a:xfrm>
            <a:off x="485956" y="859646"/>
            <a:ext cx="6372044" cy="311656"/>
          </a:xfrm>
          <a:prstGeom prst="rect">
            <a:avLst/>
          </a:prstGeom>
          <a:ln>
            <a:noFill/>
          </a:ln>
        </p:spPr>
        <p:txBody>
          <a:bodyPr anchor="ctr"/>
          <a:lstStyle>
            <a:defPPr>
              <a:defRPr lang="pl-PL"/>
            </a:defPPr>
            <a:lvl1pPr indent="0" algn="r" defTabSz="1292047">
              <a:lnSpc>
                <a:spcPct val="130000"/>
              </a:lnSpc>
              <a:spcBef>
                <a:spcPts val="1413"/>
              </a:spcBef>
              <a:buFont typeface="Arial" panose="020B0604020202020204" pitchFamily="34" charset="0"/>
              <a:buNone/>
              <a:defRPr sz="900" b="0" cap="none">
                <a:solidFill>
                  <a:schemeClr val="bg1">
                    <a:lumMod val="65000"/>
                  </a:schemeClr>
                </a:solidFill>
                <a:latin typeface="Lato"/>
                <a:ea typeface="Tahoma" panose="020B0604030504040204" pitchFamily="34" charset="0"/>
                <a:cs typeface="Tahoma" panose="020B0604030504040204" pitchFamily="34" charset="0"/>
              </a:defRPr>
            </a:lvl1pPr>
            <a:lvl2pPr marL="969035" indent="-323012" defTabSz="1292047">
              <a:lnSpc>
                <a:spcPct val="90000"/>
              </a:lnSpc>
              <a:spcBef>
                <a:spcPts val="707"/>
              </a:spcBef>
              <a:buFont typeface="Arial" panose="020B0604020202020204" pitchFamily="34" charset="0"/>
              <a:buChar char="•"/>
              <a:defRPr sz="3391"/>
            </a:lvl2pPr>
            <a:lvl3pPr marL="1615059" indent="-323012" defTabSz="1292047">
              <a:lnSpc>
                <a:spcPct val="90000"/>
              </a:lnSpc>
              <a:spcBef>
                <a:spcPts val="707"/>
              </a:spcBef>
              <a:buFont typeface="Arial" panose="020B0604020202020204" pitchFamily="34" charset="0"/>
              <a:buChar char="•"/>
              <a:defRPr sz="2826"/>
            </a:lvl3pPr>
            <a:lvl4pPr marL="2261083" indent="-323012" defTabSz="1292047">
              <a:lnSpc>
                <a:spcPct val="90000"/>
              </a:lnSpc>
              <a:spcBef>
                <a:spcPts val="707"/>
              </a:spcBef>
              <a:buFont typeface="Arial" panose="020B0604020202020204" pitchFamily="34" charset="0"/>
              <a:buChar char="•"/>
              <a:defRPr sz="2543"/>
            </a:lvl4pPr>
            <a:lvl5pPr marL="2907106" indent="-323012" defTabSz="1292047">
              <a:lnSpc>
                <a:spcPct val="90000"/>
              </a:lnSpc>
              <a:spcBef>
                <a:spcPts val="707"/>
              </a:spcBef>
              <a:buFont typeface="Arial" panose="020B0604020202020204" pitchFamily="34" charset="0"/>
              <a:buChar char="•"/>
              <a:defRPr sz="2543"/>
            </a:lvl5pPr>
            <a:lvl6pPr marL="3553130" indent="-323012" defTabSz="1292047">
              <a:lnSpc>
                <a:spcPct val="90000"/>
              </a:lnSpc>
              <a:spcBef>
                <a:spcPts val="707"/>
              </a:spcBef>
              <a:buFont typeface="Arial" panose="020B0604020202020204" pitchFamily="34" charset="0"/>
              <a:buChar char="•"/>
              <a:defRPr sz="2543"/>
            </a:lvl6pPr>
            <a:lvl7pPr marL="4199153" indent="-323012" defTabSz="1292047">
              <a:lnSpc>
                <a:spcPct val="90000"/>
              </a:lnSpc>
              <a:spcBef>
                <a:spcPts val="707"/>
              </a:spcBef>
              <a:buFont typeface="Arial" panose="020B0604020202020204" pitchFamily="34" charset="0"/>
              <a:buChar char="•"/>
              <a:defRPr sz="2543"/>
            </a:lvl7pPr>
            <a:lvl8pPr marL="4845177" indent="-323012" defTabSz="1292047">
              <a:lnSpc>
                <a:spcPct val="90000"/>
              </a:lnSpc>
              <a:spcBef>
                <a:spcPts val="707"/>
              </a:spcBef>
              <a:buFont typeface="Arial" panose="020B0604020202020204" pitchFamily="34" charset="0"/>
              <a:buChar char="•"/>
              <a:defRPr sz="2543"/>
            </a:lvl8pPr>
            <a:lvl9pPr marL="5491201" indent="-323012" defTabSz="1292047">
              <a:lnSpc>
                <a:spcPct val="90000"/>
              </a:lnSpc>
              <a:spcBef>
                <a:spcPts val="707"/>
              </a:spcBef>
              <a:buFont typeface="Arial" panose="020B0604020202020204" pitchFamily="34" charset="0"/>
              <a:buChar char="•"/>
              <a:defRPr sz="2543"/>
            </a:lvl9pPr>
          </a:lstStyle>
          <a:p>
            <a:pPr algn="l"/>
            <a:endParaRPr lang="pl-PL" sz="1200" b="1" dirty="0">
              <a:solidFill>
                <a:schemeClr val="bg1">
                  <a:lumMod val="75000"/>
                </a:schemeClr>
              </a:solidFill>
            </a:endParaRPr>
          </a:p>
          <a:p>
            <a:pPr algn="l">
              <a:lnSpc>
                <a:spcPct val="120000"/>
              </a:lnSpc>
              <a:spcBef>
                <a:spcPts val="0"/>
              </a:spcBef>
            </a:pPr>
            <a:r>
              <a:rPr lang="pl-PL" sz="1200" dirty="0">
                <a:solidFill>
                  <a:schemeClr val="bg1">
                    <a:lumMod val="75000"/>
                  </a:schemeClr>
                </a:solidFill>
                <a:effectLst/>
                <a:ea typeface="Times New Roman" panose="02020603050405020304" pitchFamily="18" charset="0"/>
                <a:cs typeface="Times New Roman" panose="02020603050405020304" pitchFamily="18" charset="0"/>
              </a:rPr>
              <a:t>SPÓŁKA KOMANDYTOWA. SPÓŁKA JAWNA. – CO DALEJ?</a:t>
            </a:r>
          </a:p>
          <a:p>
            <a:pPr algn="l">
              <a:lnSpc>
                <a:spcPct val="120000"/>
              </a:lnSpc>
              <a:spcBef>
                <a:spcPts val="0"/>
              </a:spcBef>
            </a:pPr>
            <a:r>
              <a:rPr lang="pl-PL" sz="1200" i="1" dirty="0">
                <a:solidFill>
                  <a:schemeClr val="bg1">
                    <a:lumMod val="75000"/>
                  </a:schemeClr>
                </a:solidFill>
                <a:effectLst/>
                <a:ea typeface="Times New Roman" panose="02020603050405020304" pitchFamily="18" charset="0"/>
                <a:cs typeface="Times New Roman" panose="02020603050405020304" pitchFamily="18" charset="0"/>
              </a:rPr>
              <a:t>JESZCZE JEST CZAS NA RESTRUKTURYZACJĘ</a:t>
            </a:r>
            <a:endParaRPr lang="pl-PL" sz="1200" i="1" dirty="0">
              <a:solidFill>
                <a:schemeClr val="bg1">
                  <a:lumMod val="75000"/>
                </a:schemeClr>
              </a:solidFill>
              <a:effectLst/>
              <a:ea typeface="Calibri" panose="020F0502020204030204" pitchFamily="34" charset="0"/>
              <a:cs typeface="Times New Roman" panose="02020603050405020304" pitchFamily="18" charset="0"/>
            </a:endParaRPr>
          </a:p>
          <a:p>
            <a:pPr algn="l">
              <a:lnSpc>
                <a:spcPct val="120000"/>
              </a:lnSpc>
              <a:spcBef>
                <a:spcPts val="0"/>
              </a:spcBef>
            </a:pPr>
            <a:endParaRPr lang="pl-PL" sz="1200" b="1" dirty="0">
              <a:solidFill>
                <a:schemeClr val="bg1">
                  <a:lumMod val="75000"/>
                </a:schemeClr>
              </a:solidFill>
            </a:endParaRPr>
          </a:p>
          <a:p>
            <a:pPr algn="l"/>
            <a:endParaRPr lang="pl-PL" sz="1200" b="1" dirty="0">
              <a:solidFill>
                <a:schemeClr val="bg1">
                  <a:lumMod val="75000"/>
                </a:schemeClr>
              </a:solidFill>
            </a:endParaRPr>
          </a:p>
        </p:txBody>
      </p:sp>
      <p:sp>
        <p:nvSpPr>
          <p:cNvPr id="3" name="Prostokąt 2">
            <a:extLst>
              <a:ext uri="{FF2B5EF4-FFF2-40B4-BE49-F238E27FC236}">
                <a16:creationId xmlns:a16="http://schemas.microsoft.com/office/drawing/2014/main" id="{FA4A1BDE-166E-4A11-8FAC-14BF37ED095A}"/>
              </a:ext>
            </a:extLst>
          </p:cNvPr>
          <p:cNvSpPr/>
          <p:nvPr/>
        </p:nvSpPr>
        <p:spPr>
          <a:xfrm>
            <a:off x="512662" y="1408474"/>
            <a:ext cx="5972359" cy="6234207"/>
          </a:xfrm>
          <a:prstGeom prst="rect">
            <a:avLst/>
          </a:prstGeom>
        </p:spPr>
        <p:txBody>
          <a:bodyPr wrap="square">
            <a:spAutoFit/>
          </a:bodyPr>
          <a:lstStyle/>
          <a:p>
            <a:pPr algn="just">
              <a:lnSpc>
                <a:spcPct val="107000"/>
              </a:lnSpc>
              <a:spcAft>
                <a:spcPts val="800"/>
              </a:spcAft>
            </a:pPr>
            <a:r>
              <a:rPr lang="pl-PL" sz="1200" b="1" dirty="0">
                <a:effectLst/>
                <a:latin typeface="Lato"/>
                <a:ea typeface="Calibri" panose="020F0502020204030204" pitchFamily="34" charset="0"/>
                <a:cs typeface="Times New Roman" panose="02020603050405020304" pitchFamily="18" charset="0"/>
              </a:rPr>
              <a:t>CO ZMIENI SIĘ U WSPÓLNIKÓW…</a:t>
            </a:r>
          </a:p>
          <a:p>
            <a:pPr algn="just">
              <a:lnSpc>
                <a:spcPct val="107000"/>
              </a:lnSpc>
              <a:spcAft>
                <a:spcPts val="800"/>
              </a:spcAft>
            </a:pPr>
            <a:r>
              <a:rPr lang="pl-PL" sz="1200" b="1" dirty="0">
                <a:effectLst/>
                <a:latin typeface="Lato"/>
                <a:ea typeface="Calibri" panose="020F0502020204030204" pitchFamily="34" charset="0"/>
                <a:cs typeface="Times New Roman" panose="02020603050405020304" pitchFamily="18" charset="0"/>
              </a:rPr>
              <a:t>Komplementariusz</a:t>
            </a:r>
          </a:p>
          <a:p>
            <a:pPr algn="just">
              <a:lnSpc>
                <a:spcPct val="107000"/>
              </a:lnSpc>
              <a:spcAft>
                <a:spcPts val="800"/>
              </a:spcAft>
            </a:pPr>
            <a:r>
              <a:rPr lang="pl-PL" sz="1200" dirty="0">
                <a:effectLst/>
                <a:latin typeface="Lato"/>
                <a:ea typeface="Calibri" panose="020F0502020204030204" pitchFamily="34" charset="0"/>
                <a:cs typeface="Times New Roman" panose="02020603050405020304" pitchFamily="18" charset="0"/>
              </a:rPr>
              <a:t>Zasadniczo zysk wypłacany komplementariuszowi będzie opodatkowany zryczałtowanym podatkiem dochodowym w wysokości 19%. Co do zasady komplementariusz będzie mógł jednak pomniejszyć zryczałtowany podatek dochodowy od dywidendy o część CIT zapłaconego przez spółkę komandytową.</a:t>
            </a:r>
          </a:p>
          <a:p>
            <a:pPr algn="just">
              <a:lnSpc>
                <a:spcPct val="107000"/>
              </a:lnSpc>
              <a:spcAft>
                <a:spcPts val="800"/>
              </a:spcAft>
            </a:pPr>
            <a:r>
              <a:rPr lang="pl-PL" sz="1200" b="1" dirty="0">
                <a:effectLst/>
                <a:latin typeface="Lato"/>
                <a:ea typeface="Calibri" panose="020F0502020204030204" pitchFamily="34" charset="0"/>
                <a:cs typeface="Times New Roman" panose="02020603050405020304" pitchFamily="18" charset="0"/>
              </a:rPr>
              <a:t>A co z komandytariuszem</a:t>
            </a:r>
          </a:p>
          <a:p>
            <a:pPr algn="just">
              <a:lnSpc>
                <a:spcPct val="107000"/>
              </a:lnSpc>
              <a:spcAft>
                <a:spcPts val="800"/>
              </a:spcAft>
            </a:pPr>
            <a:r>
              <a:rPr lang="pl-PL" sz="1200" dirty="0">
                <a:effectLst/>
                <a:latin typeface="Lato"/>
                <a:ea typeface="Calibri" panose="020F0502020204030204" pitchFamily="34" charset="0"/>
                <a:cs typeface="Times New Roman" panose="02020603050405020304" pitchFamily="18" charset="0"/>
              </a:rPr>
              <a:t>Podobnie jak w przypadku komplementariusza, zysk komandytariusza będzie podlegał opodatkowaniu zryczałtowanym podatkiem dochodowym według stawki 19%. Różnica polega jednak na tym, że komandytariusz nie będzie mógł zastosować mechanizmu zaliczenia podatku dochodowego zapłaconego uprzednio przez spółkę komandytową. Oznacza to, że zyski uzyskiwane za pośrednictwem spółki komandytowej przez komandytariusza będą podwójnie opodatkowane. </a:t>
            </a:r>
          </a:p>
          <a:p>
            <a:pPr algn="just">
              <a:lnSpc>
                <a:spcPct val="107000"/>
              </a:lnSpc>
              <a:spcAft>
                <a:spcPts val="800"/>
              </a:spcAft>
            </a:pPr>
            <a:r>
              <a:rPr lang="pl-PL" sz="1200" dirty="0">
                <a:effectLst/>
                <a:latin typeface="Lato"/>
                <a:ea typeface="Calibri" panose="020F0502020204030204" pitchFamily="34" charset="0"/>
                <a:cs typeface="Times New Roman" panose="02020603050405020304" pitchFamily="18" charset="0"/>
              </a:rPr>
              <a:t>Ustawa zakłada co prawda inną preferencję dla spółek komandytowych, jednak </a:t>
            </a:r>
            <a:br>
              <a:rPr lang="pl-PL" sz="1200" dirty="0">
                <a:effectLst/>
                <a:latin typeface="Lato"/>
                <a:ea typeface="Calibri" panose="020F0502020204030204" pitchFamily="34" charset="0"/>
                <a:cs typeface="Times New Roman" panose="02020603050405020304" pitchFamily="18" charset="0"/>
              </a:rPr>
            </a:br>
            <a:r>
              <a:rPr lang="pl-PL" sz="1200" dirty="0">
                <a:effectLst/>
                <a:latin typeface="Lato"/>
                <a:ea typeface="Calibri" panose="020F0502020204030204" pitchFamily="34" charset="0"/>
                <a:cs typeface="Times New Roman" panose="02020603050405020304" pitchFamily="18" charset="0"/>
              </a:rPr>
              <a:t>w praktyce skorzysta z niej niewiele osób. Zgodnie z projektem, dwukrotnemu opodatkowaniu nie będzie podlegało 50% przychodów komandytariusza ze spółki komandytowej w wysokości 60 tys. zł rocznie. Pamiętać należy, że z takiej preferencji będzie można skorzystać jedynie w pewnych wyjątkowych przypadkach, a więc np. dotyczyć to będzie tych komandytariuszy, którzy nie są członkami zarządu spółki występującej w roli komplementariusza.</a:t>
            </a:r>
          </a:p>
          <a:p>
            <a:pPr algn="just">
              <a:lnSpc>
                <a:spcPct val="107000"/>
              </a:lnSpc>
              <a:spcAft>
                <a:spcPts val="800"/>
              </a:spcAft>
            </a:pPr>
            <a:r>
              <a:rPr lang="pl-PL" sz="1200" b="1" dirty="0">
                <a:effectLst/>
                <a:latin typeface="Lato"/>
                <a:ea typeface="Calibri" panose="020F0502020204030204" pitchFamily="34" charset="0"/>
                <a:cs typeface="Times New Roman" panose="02020603050405020304" pitchFamily="18" charset="0"/>
              </a:rPr>
              <a:t>Uwaga na spółkę jawną</a:t>
            </a:r>
          </a:p>
          <a:p>
            <a:pPr algn="just">
              <a:lnSpc>
                <a:spcPct val="107000"/>
              </a:lnSpc>
              <a:spcAft>
                <a:spcPts val="800"/>
              </a:spcAft>
            </a:pPr>
            <a:r>
              <a:rPr lang="pl-PL" sz="1200" dirty="0">
                <a:effectLst/>
                <a:latin typeface="Lato"/>
                <a:ea typeface="Calibri" panose="020F0502020204030204" pitchFamily="34" charset="0"/>
                <a:cs typeface="Times New Roman" panose="02020603050405020304" pitchFamily="18" charset="0"/>
              </a:rPr>
              <a:t>Co zaskakujące, w niektórych przypadkach również spółki jawne będą mogły zostać uznane za opodatkowane podatkiem dochodowym od osób prawnych. Jeżeli wspólnikami spółki jawnej nie będą wyłącznie osoby fizyczne i jednocześnie nie zostaną ujawnione osoby czerpiące z tej spółki zyski, wówczas spółka jawna również stanie się podatnikiem CIT. </a:t>
            </a:r>
          </a:p>
          <a:p>
            <a:pPr algn="just">
              <a:lnSpc>
                <a:spcPct val="107000"/>
              </a:lnSpc>
              <a:spcAft>
                <a:spcPts val="800"/>
              </a:spcAft>
            </a:pPr>
            <a:endParaRPr lang="pl-PL" sz="1200" dirty="0">
              <a:effectLst/>
              <a:latin typeface="Lato"/>
              <a:ea typeface="Calibri" panose="020F0502020204030204" pitchFamily="34" charset="0"/>
              <a:cs typeface="Times New Roman" panose="02020603050405020304" pitchFamily="18" charset="0"/>
            </a:endParaRPr>
          </a:p>
        </p:txBody>
      </p:sp>
      <p:sp>
        <p:nvSpPr>
          <p:cNvPr id="4" name="Prostokąt 3">
            <a:extLst>
              <a:ext uri="{FF2B5EF4-FFF2-40B4-BE49-F238E27FC236}">
                <a16:creationId xmlns:a16="http://schemas.microsoft.com/office/drawing/2014/main" id="{D01C0CC8-7B71-482D-B824-1664A4FD15E7}"/>
              </a:ext>
            </a:extLst>
          </p:cNvPr>
          <p:cNvSpPr/>
          <p:nvPr/>
        </p:nvSpPr>
        <p:spPr>
          <a:xfrm>
            <a:off x="0" y="8843211"/>
            <a:ext cx="3429000" cy="77952"/>
          </a:xfrm>
          <a:prstGeom prst="rect">
            <a:avLst/>
          </a:prstGeom>
          <a:solidFill>
            <a:srgbClr val="C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pl-PL" sz="1100" dirty="0">
                <a:effectLst/>
                <a:latin typeface="Verdana" panose="020B0604030504040204" pitchFamily="34" charset="0"/>
                <a:ea typeface="Calibri" panose="020F0502020204030204" pitchFamily="34" charset="0"/>
                <a:cs typeface="Times New Roman" panose="02020603050405020304" pitchFamily="18" charset="0"/>
              </a:rPr>
              <a:t> </a:t>
            </a:r>
          </a:p>
        </p:txBody>
      </p:sp>
      <p:sp>
        <p:nvSpPr>
          <p:cNvPr id="8" name="pole tekstowe 13">
            <a:extLst>
              <a:ext uri="{FF2B5EF4-FFF2-40B4-BE49-F238E27FC236}">
                <a16:creationId xmlns:a16="http://schemas.microsoft.com/office/drawing/2014/main" id="{50520263-0ECB-4C03-9FEE-F0BEFBE5DA45}"/>
              </a:ext>
            </a:extLst>
          </p:cNvPr>
          <p:cNvSpPr txBox="1"/>
          <p:nvPr/>
        </p:nvSpPr>
        <p:spPr>
          <a:xfrm>
            <a:off x="558954" y="9065296"/>
            <a:ext cx="1978660" cy="366395"/>
          </a:xfrm>
          <a:prstGeom prst="rect">
            <a:avLst/>
          </a:prstGeom>
          <a:ln>
            <a:noFill/>
          </a:ln>
        </p:spPr>
        <p:txBody>
          <a:bodyPr wrap="square"/>
          <a:lstStyle/>
          <a:p>
            <a:pPr>
              <a:spcAft>
                <a:spcPts val="0"/>
              </a:spcAft>
            </a:pPr>
            <a:r>
              <a:rPr lang="pl-PL" sz="1200" dirty="0">
                <a:latin typeface="Calibri" panose="020F0502020204030204" pitchFamily="34" charset="0"/>
                <a:ea typeface="Times New Roman" panose="02020603050405020304" pitchFamily="18" charset="0"/>
                <a:cs typeface="Times New Roman" panose="02020603050405020304" pitchFamily="18" charset="0"/>
              </a:rPr>
              <a:t>www.</a:t>
            </a:r>
            <a:r>
              <a:rPr lang="pl-PL" sz="1200" b="1" dirty="0">
                <a:latin typeface="Calibri" panose="020F0502020204030204" pitchFamily="34" charset="0"/>
                <a:ea typeface="Times New Roman" panose="02020603050405020304" pitchFamily="18" charset="0"/>
                <a:cs typeface="Times New Roman" panose="02020603050405020304" pitchFamily="18" charset="0"/>
              </a:rPr>
              <a:t>marianski</a:t>
            </a:r>
            <a:r>
              <a:rPr lang="pl-PL" sz="1200" dirty="0">
                <a:latin typeface="Calibri" panose="020F0502020204030204" pitchFamily="34" charset="0"/>
                <a:ea typeface="Times New Roman" panose="02020603050405020304" pitchFamily="18" charset="0"/>
                <a:cs typeface="Times New Roman" panose="02020603050405020304" pitchFamily="18" charset="0"/>
              </a:rPr>
              <a:t>group.pl</a:t>
            </a:r>
            <a:endParaRPr lang="pl-PL" sz="1200" kern="1200" dirty="0">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pl-PL" sz="1200" dirty="0">
                <a:latin typeface="Calibri" panose="020F0502020204030204" pitchFamily="34" charset="0"/>
                <a:ea typeface="Times New Roman" panose="02020603050405020304" pitchFamily="18" charset="0"/>
                <a:cs typeface="Times New Roman" panose="02020603050405020304" pitchFamily="18" charset="0"/>
              </a:rPr>
              <a:t>www.firmabezryzka.pl</a:t>
            </a:r>
            <a:endParaRPr lang="pl-PL" sz="1200" dirty="0">
              <a:effectLst/>
              <a:latin typeface="Times New Roman" panose="02020603050405020304" pitchFamily="18" charset="0"/>
              <a:ea typeface="Times New Roman" panose="02020603050405020304" pitchFamily="18" charset="0"/>
            </a:endParaRPr>
          </a:p>
        </p:txBody>
      </p:sp>
      <p:sp>
        <p:nvSpPr>
          <p:cNvPr id="9" name="pole tekstowe 8">
            <a:extLst>
              <a:ext uri="{FF2B5EF4-FFF2-40B4-BE49-F238E27FC236}">
                <a16:creationId xmlns:a16="http://schemas.microsoft.com/office/drawing/2014/main" id="{51FF8DB8-AE1D-43A2-9DCD-4453691534EB}"/>
              </a:ext>
            </a:extLst>
          </p:cNvPr>
          <p:cNvSpPr txBox="1"/>
          <p:nvPr/>
        </p:nvSpPr>
        <p:spPr>
          <a:xfrm>
            <a:off x="5761121" y="310818"/>
            <a:ext cx="723900" cy="311656"/>
          </a:xfrm>
          <a:prstGeom prst="rect">
            <a:avLst/>
          </a:prstGeom>
          <a:ln>
            <a:noFill/>
          </a:ln>
        </p:spPr>
        <p:txBody>
          <a:bodyPr anchor="ctr"/>
          <a:lstStyle>
            <a:defPPr>
              <a:defRPr lang="pl-PL"/>
            </a:defPPr>
            <a:lvl1pPr indent="0" defTabSz="1292047">
              <a:lnSpc>
                <a:spcPct val="130000"/>
              </a:lnSpc>
              <a:spcBef>
                <a:spcPts val="1413"/>
              </a:spcBef>
              <a:buFont typeface="Arial" panose="020B0604020202020204" pitchFamily="34" charset="0"/>
              <a:buNone/>
              <a:defRPr sz="900" b="0" cap="none">
                <a:solidFill>
                  <a:schemeClr val="bg1">
                    <a:lumMod val="65000"/>
                  </a:schemeClr>
                </a:solidFill>
                <a:latin typeface="Lato"/>
                <a:ea typeface="Tahoma" panose="020B0604030504040204" pitchFamily="34" charset="0"/>
                <a:cs typeface="Tahoma" panose="020B0604030504040204" pitchFamily="34" charset="0"/>
              </a:defRPr>
            </a:lvl1pPr>
            <a:lvl2pPr marL="969035" indent="-323012" defTabSz="1292047">
              <a:lnSpc>
                <a:spcPct val="90000"/>
              </a:lnSpc>
              <a:spcBef>
                <a:spcPts val="707"/>
              </a:spcBef>
              <a:buFont typeface="Arial" panose="020B0604020202020204" pitchFamily="34" charset="0"/>
              <a:buChar char="•"/>
              <a:defRPr sz="3391"/>
            </a:lvl2pPr>
            <a:lvl3pPr marL="1615059" indent="-323012" defTabSz="1292047">
              <a:lnSpc>
                <a:spcPct val="90000"/>
              </a:lnSpc>
              <a:spcBef>
                <a:spcPts val="707"/>
              </a:spcBef>
              <a:buFont typeface="Arial" panose="020B0604020202020204" pitchFamily="34" charset="0"/>
              <a:buChar char="•"/>
              <a:defRPr sz="2826"/>
            </a:lvl3pPr>
            <a:lvl4pPr marL="2261083" indent="-323012" defTabSz="1292047">
              <a:lnSpc>
                <a:spcPct val="90000"/>
              </a:lnSpc>
              <a:spcBef>
                <a:spcPts val="707"/>
              </a:spcBef>
              <a:buFont typeface="Arial" panose="020B0604020202020204" pitchFamily="34" charset="0"/>
              <a:buChar char="•"/>
              <a:defRPr sz="2543"/>
            </a:lvl4pPr>
            <a:lvl5pPr marL="2907106" indent="-323012" defTabSz="1292047">
              <a:lnSpc>
                <a:spcPct val="90000"/>
              </a:lnSpc>
              <a:spcBef>
                <a:spcPts val="707"/>
              </a:spcBef>
              <a:buFont typeface="Arial" panose="020B0604020202020204" pitchFamily="34" charset="0"/>
              <a:buChar char="•"/>
              <a:defRPr sz="2543"/>
            </a:lvl5pPr>
            <a:lvl6pPr marL="3553130" indent="-323012" defTabSz="1292047">
              <a:lnSpc>
                <a:spcPct val="90000"/>
              </a:lnSpc>
              <a:spcBef>
                <a:spcPts val="707"/>
              </a:spcBef>
              <a:buFont typeface="Arial" panose="020B0604020202020204" pitchFamily="34" charset="0"/>
              <a:buChar char="•"/>
              <a:defRPr sz="2543"/>
            </a:lvl6pPr>
            <a:lvl7pPr marL="4199153" indent="-323012" defTabSz="1292047">
              <a:lnSpc>
                <a:spcPct val="90000"/>
              </a:lnSpc>
              <a:spcBef>
                <a:spcPts val="707"/>
              </a:spcBef>
              <a:buFont typeface="Arial" panose="020B0604020202020204" pitchFamily="34" charset="0"/>
              <a:buChar char="•"/>
              <a:defRPr sz="2543"/>
            </a:lvl7pPr>
            <a:lvl8pPr marL="4845177" indent="-323012" defTabSz="1292047">
              <a:lnSpc>
                <a:spcPct val="90000"/>
              </a:lnSpc>
              <a:spcBef>
                <a:spcPts val="707"/>
              </a:spcBef>
              <a:buFont typeface="Arial" panose="020B0604020202020204" pitchFamily="34" charset="0"/>
              <a:buChar char="•"/>
              <a:defRPr sz="2543"/>
            </a:lvl8pPr>
            <a:lvl9pPr marL="5491201" indent="-323012" defTabSz="1292047">
              <a:lnSpc>
                <a:spcPct val="90000"/>
              </a:lnSpc>
              <a:spcBef>
                <a:spcPts val="707"/>
              </a:spcBef>
              <a:buFont typeface="Arial" panose="020B0604020202020204" pitchFamily="34" charset="0"/>
              <a:buChar char="•"/>
              <a:defRPr sz="2543"/>
            </a:lvl9pPr>
          </a:lstStyle>
          <a:p>
            <a:pPr algn="ctr"/>
            <a:r>
              <a:rPr lang="pl-PL" sz="1200" b="1" dirty="0">
                <a:solidFill>
                  <a:schemeClr val="tx1"/>
                </a:solidFill>
              </a:rPr>
              <a:t>2</a:t>
            </a:r>
          </a:p>
        </p:txBody>
      </p:sp>
      <p:sp>
        <p:nvSpPr>
          <p:cNvPr id="5" name="Prostokąt 4">
            <a:extLst>
              <a:ext uri="{FF2B5EF4-FFF2-40B4-BE49-F238E27FC236}">
                <a16:creationId xmlns:a16="http://schemas.microsoft.com/office/drawing/2014/main" id="{6DBE1296-6956-4198-8612-01C444DA2C30}"/>
              </a:ext>
            </a:extLst>
          </p:cNvPr>
          <p:cNvSpPr/>
          <p:nvPr/>
        </p:nvSpPr>
        <p:spPr>
          <a:xfrm>
            <a:off x="0" y="5998523"/>
            <a:ext cx="372979" cy="179439"/>
          </a:xfrm>
          <a:prstGeom prst="rect">
            <a:avLst/>
          </a:prstGeom>
          <a:solidFill>
            <a:srgbClr val="C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pl-PL" sz="1100" dirty="0">
                <a:effectLst/>
                <a:latin typeface="Verdana" panose="020B0604030504040204" pitchFamily="34" charset="0"/>
                <a:ea typeface="Calibri" panose="020F0502020204030204" pitchFamily="34" charset="0"/>
                <a:cs typeface="Times New Roman" panose="02020603050405020304" pitchFamily="18" charset="0"/>
              </a:rPr>
              <a:t> </a:t>
            </a:r>
          </a:p>
        </p:txBody>
      </p:sp>
      <p:sp>
        <p:nvSpPr>
          <p:cNvPr id="6" name="Prostokąt 5">
            <a:extLst>
              <a:ext uri="{FF2B5EF4-FFF2-40B4-BE49-F238E27FC236}">
                <a16:creationId xmlns:a16="http://schemas.microsoft.com/office/drawing/2014/main" id="{8453B19F-E91F-4085-8668-556E4DCFA8E0}"/>
              </a:ext>
            </a:extLst>
          </p:cNvPr>
          <p:cNvSpPr/>
          <p:nvPr/>
        </p:nvSpPr>
        <p:spPr>
          <a:xfrm>
            <a:off x="-1" y="2970695"/>
            <a:ext cx="372979" cy="179439"/>
          </a:xfrm>
          <a:prstGeom prst="rect">
            <a:avLst/>
          </a:prstGeom>
          <a:solidFill>
            <a:srgbClr val="C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pl-PL" sz="1100" dirty="0">
                <a:effectLst/>
                <a:latin typeface="Verdana" panose="020B0604030504040204" pitchFamily="34" charset="0"/>
                <a:ea typeface="Calibri" panose="020F0502020204030204" pitchFamily="34" charset="0"/>
                <a:cs typeface="Times New Roman" panose="02020603050405020304" pitchFamily="18" charset="0"/>
              </a:rPr>
              <a:t> </a:t>
            </a:r>
          </a:p>
        </p:txBody>
      </p:sp>
      <p:sp>
        <p:nvSpPr>
          <p:cNvPr id="7" name="Prostokąt 6">
            <a:extLst>
              <a:ext uri="{FF2B5EF4-FFF2-40B4-BE49-F238E27FC236}">
                <a16:creationId xmlns:a16="http://schemas.microsoft.com/office/drawing/2014/main" id="{0F922FD4-49F3-473D-BF93-B63A8C0DB207}"/>
              </a:ext>
            </a:extLst>
          </p:cNvPr>
          <p:cNvSpPr/>
          <p:nvPr/>
        </p:nvSpPr>
        <p:spPr>
          <a:xfrm>
            <a:off x="0" y="1791120"/>
            <a:ext cx="372979" cy="179439"/>
          </a:xfrm>
          <a:prstGeom prst="rect">
            <a:avLst/>
          </a:prstGeom>
          <a:solidFill>
            <a:srgbClr val="C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pl-PL" sz="1100" dirty="0">
                <a:effectLst/>
                <a:latin typeface="Verdana" panose="020B060403050404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498822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a:extLst>
              <a:ext uri="{FF2B5EF4-FFF2-40B4-BE49-F238E27FC236}">
                <a16:creationId xmlns:a16="http://schemas.microsoft.com/office/drawing/2014/main" id="{FA4A1BDE-166E-4A11-8FAC-14BF37ED095A}"/>
              </a:ext>
            </a:extLst>
          </p:cNvPr>
          <p:cNvSpPr/>
          <p:nvPr/>
        </p:nvSpPr>
        <p:spPr>
          <a:xfrm>
            <a:off x="512662" y="1408474"/>
            <a:ext cx="5972359" cy="7152920"/>
          </a:xfrm>
          <a:prstGeom prst="rect">
            <a:avLst/>
          </a:prstGeom>
        </p:spPr>
        <p:txBody>
          <a:bodyPr wrap="square">
            <a:spAutoFit/>
          </a:bodyPr>
          <a:lstStyle/>
          <a:p>
            <a:pPr algn="just">
              <a:lnSpc>
                <a:spcPct val="107000"/>
              </a:lnSpc>
              <a:spcAft>
                <a:spcPts val="800"/>
              </a:spcAft>
            </a:pPr>
            <a:r>
              <a:rPr lang="pl-PL" sz="1200" b="1" dirty="0">
                <a:effectLst/>
                <a:latin typeface="Lato"/>
                <a:ea typeface="Calibri" panose="020F0502020204030204" pitchFamily="34" charset="0"/>
                <a:cs typeface="Times New Roman" panose="02020603050405020304" pitchFamily="18" charset="0"/>
              </a:rPr>
              <a:t>OPCJE RESTRUKTURYZACJI </a:t>
            </a:r>
          </a:p>
          <a:p>
            <a:pPr algn="just">
              <a:lnSpc>
                <a:spcPct val="107000"/>
              </a:lnSpc>
              <a:spcAft>
                <a:spcPts val="375"/>
              </a:spcAft>
            </a:pPr>
            <a:r>
              <a:rPr lang="pl-PL" sz="1200" dirty="0">
                <a:solidFill>
                  <a:srgbClr val="000000"/>
                </a:solidFill>
                <a:effectLst/>
                <a:latin typeface="Lato"/>
                <a:ea typeface="Times New Roman" panose="02020603050405020304" pitchFamily="18" charset="0"/>
                <a:cs typeface="Times New Roman" panose="02020603050405020304" pitchFamily="18" charset="0"/>
              </a:rPr>
              <a:t>Jedną z opcji dla uniknięcia podwójnego opodatkowania w spółce komandytowej jest jej przekształcenie w spółkę jawną. Pamiętać trzeba jednak przy tym o możliwości objęcia CIT również spółek jawnych w określonych ustawą przypadkach. Sama procedura przekształcenia obejmuje kilka kroków, w tym m.in. sporządzenie planu przekształcenia oraz powzięcie stosownych uchwał. Niemniej jednak podjęcie decyzji </a:t>
            </a:r>
            <a:br>
              <a:rPr lang="pl-PL" sz="1200" dirty="0">
                <a:solidFill>
                  <a:srgbClr val="000000"/>
                </a:solidFill>
                <a:effectLst/>
                <a:latin typeface="Lato"/>
                <a:ea typeface="Times New Roman" panose="02020603050405020304" pitchFamily="18" charset="0"/>
                <a:cs typeface="Times New Roman" panose="02020603050405020304" pitchFamily="18" charset="0"/>
              </a:rPr>
            </a:br>
            <a:r>
              <a:rPr lang="pl-PL" sz="1200" dirty="0">
                <a:solidFill>
                  <a:srgbClr val="000000"/>
                </a:solidFill>
                <a:effectLst/>
                <a:latin typeface="Lato"/>
                <a:ea typeface="Times New Roman" panose="02020603050405020304" pitchFamily="18" charset="0"/>
                <a:cs typeface="Times New Roman" panose="02020603050405020304" pitchFamily="18" charset="0"/>
              </a:rPr>
              <a:t>o przekształceniu w spółkę jawną należy poprzedzić m.in. analizą ryzyka związanego </a:t>
            </a:r>
            <a:br>
              <a:rPr lang="pl-PL" sz="1200" dirty="0">
                <a:solidFill>
                  <a:srgbClr val="000000"/>
                </a:solidFill>
                <a:effectLst/>
                <a:latin typeface="Lato"/>
                <a:ea typeface="Times New Roman" panose="02020603050405020304" pitchFamily="18" charset="0"/>
                <a:cs typeface="Times New Roman" panose="02020603050405020304" pitchFamily="18" charset="0"/>
              </a:rPr>
            </a:br>
            <a:r>
              <a:rPr lang="pl-PL" sz="1200" dirty="0">
                <a:solidFill>
                  <a:srgbClr val="000000"/>
                </a:solidFill>
                <a:effectLst/>
                <a:latin typeface="Lato"/>
                <a:ea typeface="Times New Roman" panose="02020603050405020304" pitchFamily="18" charset="0"/>
                <a:cs typeface="Times New Roman" panose="02020603050405020304" pitchFamily="18" charset="0"/>
              </a:rPr>
              <a:t>z prowadzeniem danej działalności gospodarczej, z uwagi na charakter odpowiedzialności jaką ponoszą wspólnicy spółki jawnej za jej zobowiązania (odpowiedzialność solidarna i subsydiarna). </a:t>
            </a:r>
          </a:p>
          <a:p>
            <a:pPr algn="just">
              <a:lnSpc>
                <a:spcPct val="107000"/>
              </a:lnSpc>
              <a:spcAft>
                <a:spcPts val="375"/>
              </a:spcAft>
            </a:pPr>
            <a:endParaRPr lang="pl-PL" sz="1200" dirty="0">
              <a:effectLst/>
              <a:latin typeface="Lato"/>
              <a:ea typeface="Calibri" panose="020F0502020204030204" pitchFamily="34" charset="0"/>
              <a:cs typeface="Times New Roman" panose="02020603050405020304" pitchFamily="18" charset="0"/>
            </a:endParaRPr>
          </a:p>
          <a:p>
            <a:pPr algn="just">
              <a:lnSpc>
                <a:spcPct val="107000"/>
              </a:lnSpc>
              <a:spcAft>
                <a:spcPts val="375"/>
              </a:spcAft>
            </a:pPr>
            <a:r>
              <a:rPr lang="pl-PL" sz="1200" b="1" dirty="0">
                <a:solidFill>
                  <a:srgbClr val="000000"/>
                </a:solidFill>
                <a:effectLst/>
                <a:latin typeface="Lato"/>
                <a:ea typeface="Times New Roman" panose="02020603050405020304" pitchFamily="18" charset="0"/>
                <a:cs typeface="Times New Roman" panose="02020603050405020304" pitchFamily="18" charset="0"/>
              </a:rPr>
              <a:t>INNE MOŻLIWOŚCI</a:t>
            </a:r>
          </a:p>
          <a:p>
            <a:pPr algn="just">
              <a:lnSpc>
                <a:spcPct val="107000"/>
              </a:lnSpc>
              <a:spcAft>
                <a:spcPts val="375"/>
              </a:spcAft>
            </a:pPr>
            <a:endParaRPr lang="pl-PL" sz="1200" dirty="0">
              <a:effectLst/>
              <a:latin typeface="Lato"/>
              <a:ea typeface="Calibri" panose="020F0502020204030204" pitchFamily="34" charset="0"/>
              <a:cs typeface="Times New Roman" panose="02020603050405020304" pitchFamily="18" charset="0"/>
            </a:endParaRPr>
          </a:p>
          <a:p>
            <a:pPr algn="just">
              <a:lnSpc>
                <a:spcPct val="107000"/>
              </a:lnSpc>
              <a:spcAft>
                <a:spcPts val="975"/>
              </a:spcAft>
            </a:pPr>
            <a:r>
              <a:rPr lang="pl-PL" sz="1200" dirty="0">
                <a:solidFill>
                  <a:srgbClr val="000000"/>
                </a:solidFill>
                <a:effectLst/>
                <a:latin typeface="Lato"/>
                <a:ea typeface="Times New Roman" panose="02020603050405020304" pitchFamily="18" charset="0"/>
                <a:cs typeface="Times New Roman" panose="02020603050405020304" pitchFamily="18" charset="0"/>
              </a:rPr>
              <a:t>Inne możliwości to dokonanie przekształcenia spółki komandytowej w spółkę </a:t>
            </a:r>
            <a:br>
              <a:rPr lang="pl-PL" sz="1200" dirty="0">
                <a:solidFill>
                  <a:srgbClr val="000000"/>
                </a:solidFill>
                <a:effectLst/>
                <a:latin typeface="Lato"/>
                <a:ea typeface="Times New Roman" panose="02020603050405020304" pitchFamily="18" charset="0"/>
                <a:cs typeface="Times New Roman" panose="02020603050405020304" pitchFamily="18" charset="0"/>
              </a:rPr>
            </a:br>
            <a:r>
              <a:rPr lang="pl-PL" sz="1200" dirty="0">
                <a:solidFill>
                  <a:srgbClr val="000000"/>
                </a:solidFill>
                <a:effectLst/>
                <a:latin typeface="Lato"/>
                <a:ea typeface="Times New Roman" panose="02020603050405020304" pitchFamily="18" charset="0"/>
                <a:cs typeface="Times New Roman" panose="02020603050405020304" pitchFamily="18" charset="0"/>
              </a:rPr>
              <a:t>z ograniczoną odpowiedzialnością czy spółkę komandytowo-akcyjną. W zależności od skali prowadzonego biznesu możliwe jest również rozdzielenie poszczególnych gałęzi firmy i wtłoczenie ich w odpowiednie dla skali rodzaje spółek, przy ustaleniu opodatkowania w niższej wysokości. Nie spowoduje to co prawda uniknięcia zapłaty CIT, ale może zapewnić płacenie podatku w niższej wysokości, tj. 9%. Taka opcja odnosi się głównie do dużych spółek komandytowych, które musiałyby płacić CIT </a:t>
            </a:r>
            <a:br>
              <a:rPr lang="pl-PL" sz="1200" dirty="0">
                <a:solidFill>
                  <a:srgbClr val="000000"/>
                </a:solidFill>
                <a:effectLst/>
                <a:latin typeface="Lato"/>
                <a:ea typeface="Times New Roman" panose="02020603050405020304" pitchFamily="18" charset="0"/>
                <a:cs typeface="Times New Roman" panose="02020603050405020304" pitchFamily="18" charset="0"/>
              </a:rPr>
            </a:br>
            <a:r>
              <a:rPr lang="pl-PL" sz="1200" dirty="0">
                <a:solidFill>
                  <a:srgbClr val="000000"/>
                </a:solidFill>
                <a:effectLst/>
                <a:latin typeface="Lato"/>
                <a:ea typeface="Times New Roman" panose="02020603050405020304" pitchFamily="18" charset="0"/>
                <a:cs typeface="Times New Roman" panose="02020603050405020304" pitchFamily="18" charset="0"/>
              </a:rPr>
              <a:t>w wysokości 19%, i których przychody przekraczają 2 mln euro.</a:t>
            </a:r>
          </a:p>
          <a:p>
            <a:pPr algn="just">
              <a:lnSpc>
                <a:spcPct val="107000"/>
              </a:lnSpc>
              <a:spcAft>
                <a:spcPts val="975"/>
              </a:spcAft>
            </a:pPr>
            <a:endParaRPr lang="pl-PL" sz="1200" dirty="0">
              <a:solidFill>
                <a:srgbClr val="000000"/>
              </a:solidFill>
              <a:effectLst/>
              <a:latin typeface="Lato"/>
              <a:ea typeface="Times New Roman" panose="02020603050405020304" pitchFamily="18" charset="0"/>
              <a:cs typeface="Times New Roman" panose="02020603050405020304" pitchFamily="18" charset="0"/>
            </a:endParaRPr>
          </a:p>
          <a:p>
            <a:pPr algn="just">
              <a:lnSpc>
                <a:spcPct val="107000"/>
              </a:lnSpc>
              <a:spcAft>
                <a:spcPts val="975"/>
              </a:spcAft>
            </a:pPr>
            <a:endParaRPr lang="pl-PL" sz="1200" dirty="0">
              <a:solidFill>
                <a:srgbClr val="000000"/>
              </a:solidFill>
              <a:effectLst/>
              <a:latin typeface="Lato"/>
              <a:ea typeface="Times New Roman" panose="02020603050405020304" pitchFamily="18" charset="0"/>
              <a:cs typeface="Times New Roman" panose="02020603050405020304" pitchFamily="18" charset="0"/>
            </a:endParaRPr>
          </a:p>
          <a:p>
            <a:pPr algn="just">
              <a:lnSpc>
                <a:spcPct val="107000"/>
              </a:lnSpc>
              <a:spcAft>
                <a:spcPts val="975"/>
              </a:spcAft>
            </a:pPr>
            <a:endParaRPr lang="pl-PL" sz="1200" dirty="0">
              <a:solidFill>
                <a:srgbClr val="000000"/>
              </a:solidFill>
              <a:latin typeface="Lato"/>
              <a:ea typeface="Times New Roman" panose="02020603050405020304" pitchFamily="18" charset="0"/>
              <a:cs typeface="Times New Roman" panose="02020603050405020304" pitchFamily="18" charset="0"/>
            </a:endParaRPr>
          </a:p>
          <a:p>
            <a:pPr algn="just">
              <a:lnSpc>
                <a:spcPct val="107000"/>
              </a:lnSpc>
              <a:spcAft>
                <a:spcPts val="975"/>
              </a:spcAft>
            </a:pPr>
            <a:r>
              <a:rPr lang="pl-PL" sz="1200" dirty="0">
                <a:solidFill>
                  <a:srgbClr val="000000"/>
                </a:solidFill>
                <a:effectLst/>
                <a:latin typeface="Lato"/>
                <a:ea typeface="Times New Roman" panose="02020603050405020304" pitchFamily="18" charset="0"/>
                <a:cs typeface="Times New Roman" panose="02020603050405020304" pitchFamily="18" charset="0"/>
              </a:rPr>
              <a:t>Z uwagi na finalne objęcie spółek komandytowych CIT od 1 maja 2021 r. można przeznaczyć najbliższe miesiące na działania restrukturyzacyjne. Planując zmiany w strukturze biznesu wywołane opodatkowaniem spółek komandytowych można skorzystać z wielu rozwiązań przewidzianych prawem. Potencjalne przekształcenie działalności gospodarczej nie powinno jednak nosić cech optymalizacji, ale jej rozsądnej przebudowy. </a:t>
            </a:r>
            <a:endParaRPr lang="pl-PL" sz="1200" dirty="0">
              <a:effectLst/>
              <a:latin typeface="Lato"/>
              <a:ea typeface="Calibri" panose="020F0502020204030204" pitchFamily="34" charset="0"/>
              <a:cs typeface="Times New Roman" panose="02020603050405020304" pitchFamily="18" charset="0"/>
            </a:endParaRPr>
          </a:p>
          <a:p>
            <a:pPr algn="just">
              <a:lnSpc>
                <a:spcPct val="107000"/>
              </a:lnSpc>
              <a:spcAft>
                <a:spcPts val="800"/>
              </a:spcAft>
            </a:pPr>
            <a:endParaRPr lang="pl-PL" sz="1200" dirty="0">
              <a:effectLst/>
              <a:latin typeface="Lato"/>
              <a:ea typeface="Calibri" panose="020F0502020204030204" pitchFamily="34" charset="0"/>
              <a:cs typeface="Times New Roman" panose="02020603050405020304" pitchFamily="18" charset="0"/>
            </a:endParaRPr>
          </a:p>
        </p:txBody>
      </p:sp>
      <p:sp>
        <p:nvSpPr>
          <p:cNvPr id="4" name="Prostokąt 3">
            <a:extLst>
              <a:ext uri="{FF2B5EF4-FFF2-40B4-BE49-F238E27FC236}">
                <a16:creationId xmlns:a16="http://schemas.microsoft.com/office/drawing/2014/main" id="{D01C0CC8-7B71-482D-B824-1664A4FD15E7}"/>
              </a:ext>
            </a:extLst>
          </p:cNvPr>
          <p:cNvSpPr/>
          <p:nvPr/>
        </p:nvSpPr>
        <p:spPr>
          <a:xfrm>
            <a:off x="0" y="6361268"/>
            <a:ext cx="3429000" cy="77952"/>
          </a:xfrm>
          <a:prstGeom prst="rect">
            <a:avLst/>
          </a:prstGeom>
          <a:solidFill>
            <a:srgbClr val="C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pl-PL" sz="1100" dirty="0">
                <a:effectLst/>
                <a:latin typeface="Verdana" panose="020B0604030504040204" pitchFamily="34" charset="0"/>
                <a:ea typeface="Calibri" panose="020F0502020204030204" pitchFamily="34" charset="0"/>
                <a:cs typeface="Times New Roman" panose="02020603050405020304" pitchFamily="18" charset="0"/>
              </a:rPr>
              <a:t> </a:t>
            </a:r>
          </a:p>
        </p:txBody>
      </p:sp>
      <p:sp>
        <p:nvSpPr>
          <p:cNvPr id="8" name="pole tekstowe 13">
            <a:extLst>
              <a:ext uri="{FF2B5EF4-FFF2-40B4-BE49-F238E27FC236}">
                <a16:creationId xmlns:a16="http://schemas.microsoft.com/office/drawing/2014/main" id="{50520263-0ECB-4C03-9FEE-F0BEFBE5DA45}"/>
              </a:ext>
            </a:extLst>
          </p:cNvPr>
          <p:cNvSpPr txBox="1"/>
          <p:nvPr/>
        </p:nvSpPr>
        <p:spPr>
          <a:xfrm>
            <a:off x="558954" y="9065296"/>
            <a:ext cx="1978660" cy="366395"/>
          </a:xfrm>
          <a:prstGeom prst="rect">
            <a:avLst/>
          </a:prstGeom>
          <a:ln>
            <a:noFill/>
          </a:ln>
        </p:spPr>
        <p:txBody>
          <a:bodyPr wrap="square"/>
          <a:lstStyle/>
          <a:p>
            <a:pPr>
              <a:spcAft>
                <a:spcPts val="0"/>
              </a:spcAft>
            </a:pPr>
            <a:r>
              <a:rPr lang="pl-PL" sz="1200" dirty="0">
                <a:latin typeface="Calibri" panose="020F0502020204030204" pitchFamily="34" charset="0"/>
                <a:ea typeface="Times New Roman" panose="02020603050405020304" pitchFamily="18" charset="0"/>
                <a:cs typeface="Times New Roman" panose="02020603050405020304" pitchFamily="18" charset="0"/>
              </a:rPr>
              <a:t>www.</a:t>
            </a:r>
            <a:r>
              <a:rPr lang="pl-PL" sz="1200" b="1" dirty="0">
                <a:latin typeface="Calibri" panose="020F0502020204030204" pitchFamily="34" charset="0"/>
                <a:ea typeface="Times New Roman" panose="02020603050405020304" pitchFamily="18" charset="0"/>
                <a:cs typeface="Times New Roman" panose="02020603050405020304" pitchFamily="18" charset="0"/>
              </a:rPr>
              <a:t>marianski</a:t>
            </a:r>
            <a:r>
              <a:rPr lang="pl-PL" sz="1200" dirty="0">
                <a:latin typeface="Calibri" panose="020F0502020204030204" pitchFamily="34" charset="0"/>
                <a:ea typeface="Times New Roman" panose="02020603050405020304" pitchFamily="18" charset="0"/>
                <a:cs typeface="Times New Roman" panose="02020603050405020304" pitchFamily="18" charset="0"/>
              </a:rPr>
              <a:t>group.pl</a:t>
            </a:r>
            <a:endParaRPr lang="pl-PL" sz="1200" kern="1200" dirty="0">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pl-PL" sz="1200" dirty="0">
                <a:latin typeface="Calibri" panose="020F0502020204030204" pitchFamily="34" charset="0"/>
                <a:ea typeface="Times New Roman" panose="02020603050405020304" pitchFamily="18" charset="0"/>
                <a:cs typeface="Times New Roman" panose="02020603050405020304" pitchFamily="18" charset="0"/>
              </a:rPr>
              <a:t>www.firmabezryzka.pl</a:t>
            </a:r>
            <a:endParaRPr lang="pl-PL" sz="1200" dirty="0">
              <a:effectLst/>
              <a:latin typeface="Times New Roman" panose="02020603050405020304" pitchFamily="18" charset="0"/>
              <a:ea typeface="Times New Roman" panose="02020603050405020304" pitchFamily="18" charset="0"/>
            </a:endParaRPr>
          </a:p>
        </p:txBody>
      </p:sp>
      <p:sp>
        <p:nvSpPr>
          <p:cNvPr id="9" name="pole tekstowe 8">
            <a:extLst>
              <a:ext uri="{FF2B5EF4-FFF2-40B4-BE49-F238E27FC236}">
                <a16:creationId xmlns:a16="http://schemas.microsoft.com/office/drawing/2014/main" id="{51FF8DB8-AE1D-43A2-9DCD-4453691534EB}"/>
              </a:ext>
            </a:extLst>
          </p:cNvPr>
          <p:cNvSpPr txBox="1"/>
          <p:nvPr/>
        </p:nvSpPr>
        <p:spPr>
          <a:xfrm>
            <a:off x="5761121" y="310818"/>
            <a:ext cx="723900" cy="311656"/>
          </a:xfrm>
          <a:prstGeom prst="rect">
            <a:avLst/>
          </a:prstGeom>
          <a:ln>
            <a:noFill/>
          </a:ln>
        </p:spPr>
        <p:txBody>
          <a:bodyPr anchor="ctr"/>
          <a:lstStyle>
            <a:defPPr>
              <a:defRPr lang="pl-PL"/>
            </a:defPPr>
            <a:lvl1pPr indent="0" defTabSz="1292047">
              <a:lnSpc>
                <a:spcPct val="130000"/>
              </a:lnSpc>
              <a:spcBef>
                <a:spcPts val="1413"/>
              </a:spcBef>
              <a:buFont typeface="Arial" panose="020B0604020202020204" pitchFamily="34" charset="0"/>
              <a:buNone/>
              <a:defRPr sz="900" b="0" cap="none">
                <a:solidFill>
                  <a:schemeClr val="bg1">
                    <a:lumMod val="65000"/>
                  </a:schemeClr>
                </a:solidFill>
                <a:latin typeface="Lato"/>
                <a:ea typeface="Tahoma" panose="020B0604030504040204" pitchFamily="34" charset="0"/>
                <a:cs typeface="Tahoma" panose="020B0604030504040204" pitchFamily="34" charset="0"/>
              </a:defRPr>
            </a:lvl1pPr>
            <a:lvl2pPr marL="969035" indent="-323012" defTabSz="1292047">
              <a:lnSpc>
                <a:spcPct val="90000"/>
              </a:lnSpc>
              <a:spcBef>
                <a:spcPts val="707"/>
              </a:spcBef>
              <a:buFont typeface="Arial" panose="020B0604020202020204" pitchFamily="34" charset="0"/>
              <a:buChar char="•"/>
              <a:defRPr sz="3391"/>
            </a:lvl2pPr>
            <a:lvl3pPr marL="1615059" indent="-323012" defTabSz="1292047">
              <a:lnSpc>
                <a:spcPct val="90000"/>
              </a:lnSpc>
              <a:spcBef>
                <a:spcPts val="707"/>
              </a:spcBef>
              <a:buFont typeface="Arial" panose="020B0604020202020204" pitchFamily="34" charset="0"/>
              <a:buChar char="•"/>
              <a:defRPr sz="2826"/>
            </a:lvl3pPr>
            <a:lvl4pPr marL="2261083" indent="-323012" defTabSz="1292047">
              <a:lnSpc>
                <a:spcPct val="90000"/>
              </a:lnSpc>
              <a:spcBef>
                <a:spcPts val="707"/>
              </a:spcBef>
              <a:buFont typeface="Arial" panose="020B0604020202020204" pitchFamily="34" charset="0"/>
              <a:buChar char="•"/>
              <a:defRPr sz="2543"/>
            </a:lvl4pPr>
            <a:lvl5pPr marL="2907106" indent="-323012" defTabSz="1292047">
              <a:lnSpc>
                <a:spcPct val="90000"/>
              </a:lnSpc>
              <a:spcBef>
                <a:spcPts val="707"/>
              </a:spcBef>
              <a:buFont typeface="Arial" panose="020B0604020202020204" pitchFamily="34" charset="0"/>
              <a:buChar char="•"/>
              <a:defRPr sz="2543"/>
            </a:lvl5pPr>
            <a:lvl6pPr marL="3553130" indent="-323012" defTabSz="1292047">
              <a:lnSpc>
                <a:spcPct val="90000"/>
              </a:lnSpc>
              <a:spcBef>
                <a:spcPts val="707"/>
              </a:spcBef>
              <a:buFont typeface="Arial" panose="020B0604020202020204" pitchFamily="34" charset="0"/>
              <a:buChar char="•"/>
              <a:defRPr sz="2543"/>
            </a:lvl6pPr>
            <a:lvl7pPr marL="4199153" indent="-323012" defTabSz="1292047">
              <a:lnSpc>
                <a:spcPct val="90000"/>
              </a:lnSpc>
              <a:spcBef>
                <a:spcPts val="707"/>
              </a:spcBef>
              <a:buFont typeface="Arial" panose="020B0604020202020204" pitchFamily="34" charset="0"/>
              <a:buChar char="•"/>
              <a:defRPr sz="2543"/>
            </a:lvl7pPr>
            <a:lvl8pPr marL="4845177" indent="-323012" defTabSz="1292047">
              <a:lnSpc>
                <a:spcPct val="90000"/>
              </a:lnSpc>
              <a:spcBef>
                <a:spcPts val="707"/>
              </a:spcBef>
              <a:buFont typeface="Arial" panose="020B0604020202020204" pitchFamily="34" charset="0"/>
              <a:buChar char="•"/>
              <a:defRPr sz="2543"/>
            </a:lvl8pPr>
            <a:lvl9pPr marL="5491201" indent="-323012" defTabSz="1292047">
              <a:lnSpc>
                <a:spcPct val="90000"/>
              </a:lnSpc>
              <a:spcBef>
                <a:spcPts val="707"/>
              </a:spcBef>
              <a:buFont typeface="Arial" panose="020B0604020202020204" pitchFamily="34" charset="0"/>
              <a:buChar char="•"/>
              <a:defRPr sz="2543"/>
            </a:lvl9pPr>
          </a:lstStyle>
          <a:p>
            <a:pPr algn="ctr"/>
            <a:r>
              <a:rPr lang="pl-PL" sz="1200" b="1" dirty="0">
                <a:solidFill>
                  <a:schemeClr val="tx1"/>
                </a:solidFill>
              </a:rPr>
              <a:t>3</a:t>
            </a:r>
          </a:p>
        </p:txBody>
      </p:sp>
      <p:sp>
        <p:nvSpPr>
          <p:cNvPr id="10" name="pole tekstowe 9">
            <a:extLst>
              <a:ext uri="{FF2B5EF4-FFF2-40B4-BE49-F238E27FC236}">
                <a16:creationId xmlns:a16="http://schemas.microsoft.com/office/drawing/2014/main" id="{62278BE0-E20D-467A-9FBE-1482A4817C0F}"/>
              </a:ext>
            </a:extLst>
          </p:cNvPr>
          <p:cNvSpPr txBox="1"/>
          <p:nvPr/>
        </p:nvSpPr>
        <p:spPr>
          <a:xfrm>
            <a:off x="563235" y="564525"/>
            <a:ext cx="5277411" cy="736548"/>
          </a:xfrm>
          <a:prstGeom prst="rect">
            <a:avLst/>
          </a:prstGeom>
          <a:noFill/>
        </p:spPr>
        <p:txBody>
          <a:bodyPr wrap="square">
            <a:spAutoFit/>
          </a:bodyPr>
          <a:lstStyle/>
          <a:p>
            <a:pPr algn="l">
              <a:lnSpc>
                <a:spcPct val="120000"/>
              </a:lnSpc>
              <a:spcBef>
                <a:spcPts val="0"/>
              </a:spcBef>
            </a:pPr>
            <a:r>
              <a:rPr lang="pl-PL" sz="1200" dirty="0">
                <a:solidFill>
                  <a:schemeClr val="bg1">
                    <a:lumMod val="75000"/>
                  </a:schemeClr>
                </a:solidFill>
                <a:effectLst/>
                <a:latin typeface="Lato"/>
                <a:ea typeface="Times New Roman" panose="02020603050405020304" pitchFamily="18" charset="0"/>
                <a:cs typeface="Times New Roman" panose="02020603050405020304" pitchFamily="18" charset="0"/>
              </a:rPr>
              <a:t>SPÓŁKA KOMANDYTOWA. SPÓŁKA JAWNA. – CO DALEJ?</a:t>
            </a:r>
          </a:p>
          <a:p>
            <a:pPr algn="l">
              <a:lnSpc>
                <a:spcPct val="120000"/>
              </a:lnSpc>
              <a:spcBef>
                <a:spcPts val="0"/>
              </a:spcBef>
            </a:pPr>
            <a:r>
              <a:rPr lang="pl-PL" sz="1200" i="1" dirty="0">
                <a:solidFill>
                  <a:schemeClr val="bg1">
                    <a:lumMod val="75000"/>
                  </a:schemeClr>
                </a:solidFill>
                <a:effectLst/>
                <a:latin typeface="Lato"/>
                <a:ea typeface="Times New Roman" panose="02020603050405020304" pitchFamily="18" charset="0"/>
                <a:cs typeface="Times New Roman" panose="02020603050405020304" pitchFamily="18" charset="0"/>
              </a:rPr>
              <a:t>JESZCZE JEST CZAS NA RESTRUKTURYZACJĘ</a:t>
            </a:r>
            <a:endParaRPr lang="pl-PL" sz="1200" i="1" dirty="0">
              <a:solidFill>
                <a:schemeClr val="bg1">
                  <a:lumMod val="75000"/>
                </a:schemeClr>
              </a:solidFill>
              <a:effectLst/>
              <a:latin typeface="Lato"/>
              <a:ea typeface="Calibri" panose="020F0502020204030204" pitchFamily="34" charset="0"/>
              <a:cs typeface="Times New Roman" panose="02020603050405020304" pitchFamily="18" charset="0"/>
            </a:endParaRPr>
          </a:p>
          <a:p>
            <a:pPr algn="l">
              <a:lnSpc>
                <a:spcPct val="120000"/>
              </a:lnSpc>
              <a:spcBef>
                <a:spcPts val="0"/>
              </a:spcBef>
            </a:pPr>
            <a:endParaRPr lang="pl-PL" sz="1200" b="1" dirty="0">
              <a:solidFill>
                <a:schemeClr val="bg1">
                  <a:lumMod val="75000"/>
                </a:schemeClr>
              </a:solidFill>
              <a:latin typeface="Lato"/>
            </a:endParaRPr>
          </a:p>
        </p:txBody>
      </p:sp>
    </p:spTree>
    <p:extLst>
      <p:ext uri="{BB962C8B-B14F-4D97-AF65-F5344CB8AC3E}">
        <p14:creationId xmlns:p14="http://schemas.microsoft.com/office/powerpoint/2010/main" val="223608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452546"/>
      </p:ext>
    </p:extLst>
  </p:cSld>
  <p:clrMapOvr>
    <a:masterClrMapping/>
  </p:clrMapOvr>
</p:sld>
</file>

<file path=ppt/theme/theme1.xml><?xml version="1.0" encoding="utf-8"?>
<a:theme xmlns:a="http://schemas.openxmlformats.org/drawingml/2006/main" name="BCC pion">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TotalTime>
  <Words>778</Words>
  <Application>Microsoft Office PowerPoint</Application>
  <PresentationFormat>Papier A4 (210x297 mm)</PresentationFormat>
  <Paragraphs>51</Paragraphs>
  <Slides>5</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vt:i4>
      </vt:variant>
    </vt:vector>
  </HeadingPairs>
  <TitlesOfParts>
    <vt:vector size="11" baseType="lpstr">
      <vt:lpstr>Arial</vt:lpstr>
      <vt:lpstr>Calibri</vt:lpstr>
      <vt:lpstr>Lato</vt:lpstr>
      <vt:lpstr>Times New Roman</vt:lpstr>
      <vt:lpstr>Verdana</vt:lpstr>
      <vt:lpstr>BCC pion</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Piotr Onikki-Górski</dc:creator>
  <cp:lastModifiedBy>Justyna Leszkowicz</cp:lastModifiedBy>
  <cp:revision>19</cp:revision>
  <dcterms:created xsi:type="dcterms:W3CDTF">2020-06-25T08:30:54Z</dcterms:created>
  <dcterms:modified xsi:type="dcterms:W3CDTF">2020-11-12T12:19:52Z</dcterms:modified>
</cp:coreProperties>
</file>