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588" r:id="rId3"/>
    <p:sldId id="544" r:id="rId4"/>
    <p:sldId id="536" r:id="rId5"/>
    <p:sldId id="552" r:id="rId6"/>
    <p:sldId id="648" r:id="rId7"/>
    <p:sldId id="534" r:id="rId8"/>
    <p:sldId id="551" r:id="rId9"/>
    <p:sldId id="649" r:id="rId10"/>
    <p:sldId id="629" r:id="rId11"/>
    <p:sldId id="630" r:id="rId12"/>
    <p:sldId id="631" r:id="rId13"/>
    <p:sldId id="634" r:id="rId14"/>
    <p:sldId id="633" r:id="rId15"/>
    <p:sldId id="632" r:id="rId16"/>
    <p:sldId id="635" r:id="rId17"/>
    <p:sldId id="636" r:id="rId18"/>
    <p:sldId id="650" r:id="rId19"/>
    <p:sldId id="651" r:id="rId20"/>
    <p:sldId id="652" r:id="rId21"/>
    <p:sldId id="653" r:id="rId22"/>
    <p:sldId id="553" r:id="rId23"/>
    <p:sldId id="655" r:id="rId24"/>
  </p:sldIdLst>
  <p:sldSz cx="12192000" cy="6858000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FBDDED1F-7258-44E9-B544-AED8014D1BB3}">
          <p14:sldIdLst>
            <p14:sldId id="257"/>
            <p14:sldId id="588"/>
            <p14:sldId id="544"/>
            <p14:sldId id="536"/>
            <p14:sldId id="552"/>
            <p14:sldId id="648"/>
            <p14:sldId id="534"/>
            <p14:sldId id="551"/>
            <p14:sldId id="649"/>
            <p14:sldId id="629"/>
            <p14:sldId id="630"/>
            <p14:sldId id="631"/>
            <p14:sldId id="634"/>
            <p14:sldId id="633"/>
            <p14:sldId id="632"/>
            <p14:sldId id="635"/>
            <p14:sldId id="636"/>
            <p14:sldId id="650"/>
            <p14:sldId id="651"/>
            <p14:sldId id="652"/>
            <p14:sldId id="653"/>
            <p14:sldId id="553"/>
            <p14:sldId id="6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zniak Irina" initials="PI" lastIdx="0" clrIdx="0">
    <p:extLst>
      <p:ext uri="{19B8F6BF-5375-455C-9EA6-DF929625EA0E}">
        <p15:presenceInfo xmlns:p15="http://schemas.microsoft.com/office/powerpoint/2012/main" userId="S-1-5-21-399909704-3026187594-3037060977-13040" providerId="AD"/>
      </p:ext>
    </p:extLst>
  </p:cmAuthor>
  <p:cmAuthor id="2" name="Demski Karol" initials="DK" lastIdx="36" clrIdx="1">
    <p:extLst>
      <p:ext uri="{19B8F6BF-5375-455C-9EA6-DF929625EA0E}">
        <p15:presenceInfo xmlns:p15="http://schemas.microsoft.com/office/powerpoint/2012/main" userId="S-1-5-21-399909704-3026187594-3037060977-3696" providerId="AD"/>
      </p:ext>
    </p:extLst>
  </p:cmAuthor>
  <p:cmAuthor id="3" name="Czerwińska Grażyna" initials="CG" lastIdx="4" clrIdx="2">
    <p:extLst>
      <p:ext uri="{19B8F6BF-5375-455C-9EA6-DF929625EA0E}">
        <p15:presenceInfo xmlns:p15="http://schemas.microsoft.com/office/powerpoint/2012/main" userId="S-1-5-21-399909704-3026187594-3037060977-2672" providerId="AD"/>
      </p:ext>
    </p:extLst>
  </p:cmAuthor>
  <p:cmAuthor id="4" name="Okręglak-Hoty Karolina" initials="OK" lastIdx="1" clrIdx="3">
    <p:extLst>
      <p:ext uri="{19B8F6BF-5375-455C-9EA6-DF929625EA0E}">
        <p15:presenceInfo xmlns:p15="http://schemas.microsoft.com/office/powerpoint/2012/main" userId="S-1-5-21-399909704-3026187594-3037060977-26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A4"/>
    <a:srgbClr val="EC761A"/>
    <a:srgbClr val="B0C4EF"/>
    <a:srgbClr val="0040D0"/>
    <a:srgbClr val="655A9F"/>
    <a:srgbClr val="EC670D"/>
    <a:srgbClr val="003096"/>
    <a:srgbClr val="EE7F00"/>
    <a:srgbClr val="00C8BE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5434" autoAdjust="0"/>
  </p:normalViewPr>
  <p:slideViewPr>
    <p:cSldViewPr snapToGrid="0">
      <p:cViewPr varScale="1">
        <p:scale>
          <a:sx n="98" d="100"/>
          <a:sy n="98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-55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13369-B994-41E1-ACA8-E9C23C20791B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1D52-7247-472F-9AD9-B37C93674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38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829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Możliwość podwykonawstwa do 70%.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Koszty ogólne rozliczane wg metod uproszczonych.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Szczegóły w Regulaminie Wyboru Projektów, w tym Przewodniku kwalifikowalności wydatków.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116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endParaRPr lang="pl-PL" dirty="0"/>
          </a:p>
          <a:p>
            <a:r>
              <a:rPr lang="pl-PL" b="1" dirty="0"/>
              <a:t>Dotacja warunkowa </a:t>
            </a:r>
            <a:r>
              <a:rPr lang="pl-PL" b="0" dirty="0"/>
              <a:t>(część zwrotna, po 4 latach od zakończenia projektu i bezzwrotna 50% małe, 40% średnie, 30% duże)</a:t>
            </a:r>
            <a:endParaRPr lang="pl-PL" b="1" dirty="0"/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Wyjściowe proporcje części zwrotnej i części bezzwrotnej dotacji warunkowej są różne, w zależności od wielkości przedsiębiorstwa.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820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87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Wdrożona innowacja produktowa lub procesowa może mieć poziom przedsiębiorstwa, ale w kryterium rankingującym punktowane jest wdrożenia innowacji cyfrowej na poziomie kraju. 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możliwości uzyskania wsparcia wykluczone są wydatki na zakup oprogramowania biurowego, księgowego, systemy operacyjne komputerów osobistych wykorzystujących powszechnie znane i dostępne technologie.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91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Uwaga na wielość przeznaczeń pomocy publicznej i wybór najbardziej odpowiedniego do charakteru inwestycji w ramach modułu.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4271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406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709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83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Kwalifikowalność wnioskodawcy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Działalność na terytorium RP potwierdzona wpisem do rejestru.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spełnia efekt zachęty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projektu nie rozpoczęła się przed dniem lub w dniu złożenia wniosku – w żadnym z modułów.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Spójność projektu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Wskazano powiązania pomiędzy modułami; czy wskazano synergię na poziomie projektu lub spójność ze strategią przedsiębiorstwa.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Zdolność wnioskodawcy do finansowej realizacji projektu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Wskazano adekwatne źródła finansowania projektu; możliwość ich pozyskania.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spełnia horyzontalne zasady równości szans i niedyskryminacji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Wskazano na spełnienie wymagań dot. zasad horyzontalnych równości szans i niedyskryminacji, w tym dostępności dla osób z niepełnosprawnościami oraz równość kobiet i mężczyzn oraz postanowieniami KPP UE i Konwencji ONZ o prawach osób niepełnosprawnych.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spełnia zasadę zrównoważonego rozwoju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będzie realizowany zgodnie z przepisami dot. ochrony środowiska; zgodnie z co najmniej 2 zasadami z 6 R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refuse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reduce;reuse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rethink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lub wykazano pozytywny wpływ na inne  aspekty środowiskowe.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Współpraca przedsiębiorców innych niż MŚP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Współpraca z MŚP; dot. przedsiębiorców realizujących inwestycje produkcyjne (art. 5 EFRR). 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Wskazano, że współpraca dot. okresu realizacji projektu; przyniesie wymierne efekty i korzyści; jest udokumentowana.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obejmuje moduł obligatoryjny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B+R lub wdrożenie innowacji dla MŚP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Zgodność z zakresem naboru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Przedmiot projektu mieści się w zakresie tematycznym naboru/ jest realizowany w lokalizacjach wskazanych w Regulaminie naboru.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832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300"/>
              </a:spcAft>
              <a:buClr>
                <a:srgbClr val="00828C"/>
              </a:buClr>
              <a:buFont typeface="Wingdings" panose="05000000000000000000" pitchFamily="2" charset="2"/>
              <a:buNone/>
              <a:tabLst>
                <a:tab pos="270510" algn="l"/>
              </a:tabLst>
            </a:pPr>
            <a:r>
              <a:rPr lang="pl-PL" sz="1200" b="1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Istota modułu: </a:t>
            </a:r>
            <a:r>
              <a:rPr lang="pl-PL" sz="1200" b="0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cel i zakres zgodny z opisem kryterium</a:t>
            </a:r>
          </a:p>
          <a:p>
            <a:pPr marL="0" lvl="0" indent="0">
              <a:spcAft>
                <a:spcPts val="300"/>
              </a:spcAft>
              <a:buClr>
                <a:srgbClr val="00828C"/>
              </a:buClr>
              <a:buFont typeface="Wingdings" panose="05000000000000000000" pitchFamily="2" charset="2"/>
              <a:buNone/>
              <a:tabLst>
                <a:tab pos="270510" algn="l"/>
              </a:tabLst>
            </a:pPr>
            <a:r>
              <a:rPr lang="pl-PL" sz="1200" b="1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Budżet modułu</a:t>
            </a:r>
            <a:r>
              <a:rPr lang="pl-PL" sz="1200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pl-PL" sz="1100" spc="98" dirty="0">
                <a:solidFill>
                  <a:srgbClr val="191919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zgodność z Przewodnikiem kwalifikowalności wydatków; przyporządkowanie wydatków do kategorii; zgodność kwoty dofinansowania oraz wydatków z limitami  określonymi w Regulaminie naboru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Wskaźniki modułu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adekwatne dla wnioskowanego wsparcia; spójne, mierzalne, prawidłowo określone, obiektywnie weryfikowalne oraz realne do osiągniecia</a:t>
            </a:r>
          </a:p>
          <a:p>
            <a:r>
              <a:rPr lang="pl-PL" sz="1200" b="1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Potencjał do realizacji modułu</a:t>
            </a:r>
            <a:r>
              <a:rPr lang="pl-PL" sz="1200" spc="98" dirty="0">
                <a:solidFill>
                  <a:srgbClr val="191919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: zespół projektowy, zasoby techniczne, ew. pozwolenia, licencje</a:t>
            </a:r>
          </a:p>
          <a:p>
            <a:r>
              <a:rPr lang="pl-PL" sz="1200" b="1" i="0" u="none" strike="noStrike" kern="1200" spc="98" baseline="0" dirty="0">
                <a:solidFill>
                  <a:srgbClr val="191919"/>
                </a:solidFill>
                <a:latin typeface="+mn-lt"/>
                <a:ea typeface="Noto Sans" panose="020B0502040504020204" pitchFamily="34" charset="0"/>
                <a:cs typeface="+mn-cs"/>
              </a:rPr>
              <a:t>Zgodność z przepisami dotyczącymi pomocy publicznej</a:t>
            </a:r>
            <a:r>
              <a:rPr lang="pl-PL" sz="1200" b="0" i="0" u="none" strike="noStrike" kern="1200" spc="98" baseline="0" dirty="0">
                <a:solidFill>
                  <a:srgbClr val="191919"/>
                </a:solidFill>
                <a:latin typeface="+mn-lt"/>
                <a:ea typeface="Noto Sans" panose="020B0502040504020204" pitchFamily="34" charset="0"/>
                <a:cs typeface="+mn-cs"/>
              </a:rPr>
              <a:t>: możliwe rodzaje/przeznaczenia pomocy w module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1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327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Innowacja w projekcie jest efektem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-zakupionych prac B+R (1 pkt)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-przeprowadzonych przez wnioskodawcę poza projektem (2 pkt)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-planowanych prac B+R  w ramach agendy badawczej w module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B+R (3 pkt)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-planowanych do realizacji prac B+R w module B+R (12 pkt).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W projekcie występuje innowacja mająca potencjał do: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-transformacji istniejącego rynku docelowego produktów (3 pkt) albo -wykreowania nowego rynku (5 pkt).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</a:t>
            </a:r>
            <a:r>
              <a:rPr lang="pl-PL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Ekoinnowacja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dotyczy opracowania w module B+R (2 pkt) lub wdrożenia (1 pkt)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ekoinnowacji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poziomie kraju.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Innowacja cyfrowa: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dotyczy opracowania w module B+R (2 pkt) lub wdrożenia (1 pkt) innowacji cyfrowej na poziomie kraju.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Jeśli wystąpi w projekcie więcej niż 1 innowacja (ww. zakresie) punkty przyznane zostaną innowacji o najwyższej punktacji </a:t>
            </a:r>
            <a:r>
              <a:rPr lang="pl-PL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(punkty się nie    sumują). </a:t>
            </a:r>
          </a:p>
          <a:p>
            <a:endParaRPr lang="pl-PL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Współpraca w związku z projektem: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Wnioskodawca współpracuje z organizacją badawczą lub pozarządową (2 pkt).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Współpraca: przyniesie wymierne korzyści, jej zakres musi bezpośrednio wpisywać się w zadania w projekcie,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 być potwierdzona umową (opisany w WOD, nie stanowi załącznika).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Społeczne znaczenie innowacji: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Główne przeznaczenie innowacji to pozytywne znaczenie dla (2 pkt):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-jakości życia społeczeństwa lub włączenia społecznego (w tym dostępności lub poziomu zdrowia) lub spowolnienia zmian klimatu.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382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548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2308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98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35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51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15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Działania PARP w ramach Priorytetu 2 FENG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Poza tym jeszcze Priorytet 3 - </a:t>
            </a: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Zazielenienie przedsiębiorstw - 800 mln EUR,</a:t>
            </a:r>
          </a:p>
          <a:p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Priorytet 4 - Pomoc Techniczna - 160 mln EUR.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32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FEPW to program stanowiący kontynuację wsparcia dla 5 województw (lubelskie, podkarpackie, podlaskie, świętokrzyskie i warmińsko-mazurskie), mający na celu przyspieszenie ich rozwoju. Nowością jest włączenie do programu na lata 2021-2027 części Mazowsza – bez Warszawy i przyległych powiatów, jako 6 województwa.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Udział PARP jest przewidywany w każdym z czterech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piriorytetów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FEPW. Agencja będzie kontynuowała działania na rzecz platform startowych dla nowych pomysłów oraz kompleksowe wsparcie MŚP w zakresie wykorzystania procesów wzorniczych. PARP pracuje również nad nowymi konkursami w zakresie gospodarki obiegu zamkniętego, a także automatyzacji i robotyzacji procesów produkcyjnych w polskich firmach. Pośrednie wsparcia przedsiębiorczości na terenie Polski Wschodniej będzie realizowane przez wsparcie infrastruktury usług sanatoryjnych i uzdrowiskowych oraz inwestycje w rozwój turystycznych szlaków tematycznych.  Planowane są także instrumenty, które przyczynią się do transformacji transportu miejskiego w kierunku gospodarki zeroemisyjnej, jak i powstania spójnej drogowej sieci transportowej dróg wojewódzkich.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715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Działania szkoleniowe i doradcze dla pracowników przedsiębiorstw i innych pracodawców, realizowane w obszarach kluczowych dla rozwoju społeczno-gospodarczego kraju, w tym: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dostosowanie przedsiębiorstw do zmian/radzenie sobie w trudnościach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Realizowane będą działania szkoleniowe oraz doradcze w zakresie dostosowania się do zmian gospodarczych lub w związku z okresowymi trudnościami, a także wsparcie przedsiębiorstw rozpoczynających ponownie działalność gospodarczą. Oprócz wsparcia w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relizacji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usług rozwojowych za pośrednictwem BUR, przedsiębiorcy otrzymają indywidualną diagnozę potrzeb oraz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mentoringowe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lub konsultacyjne.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Sfinansowane zostaną również działania wspierające doradztwo i mentoring dla firm w okresowych trudnościach, takie jak: standaryzacja pracy mentora, szkolenia dla doradców-mentorów, prowadzenie punktu informacyjnego dotyczącego systemu wczesnego ostrzegania, badanie bieżących potrzeb przedsiębiorców w trudnościach czy platforma wymiany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doswiadczeń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działań związanych ze wsparciem przedsiębiorców w zakresie wynikającym z rekomendacji rad sektorowych dotyczących obszarów kluczowych dla rozwoju społeczno-gospodarczego kraju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realizacja działań doradczych dla firm rodzinnych w zakresie m.in. procesów zarządczych i decyzyjnych w firmie rodzinnej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działania związane z wdrożeniem Europejskiego Aktu o Dostępności (Dyrektywa EAA)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Realizowane wsparcie dotyczyć będzie m.in.: uniwersalnego projektowania towarów i usług, możliwości dostosowania produktów/usług do potrzeb osób ze szczególnymi 	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potrzebami, wymogów prawnych wynikających z wdrożenia Dyrektywy EAA, w szczególności związanych z oznakowaniem CE.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e)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szkoleniowo-doradcze w zakresie niskiej/zerowej emisyjności lub gospodarki o obiegu zamkniętym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dotyczyć będzie m.in. korzyści biznesowych wynikających ze stosowania rozwiązań wpisujących się w obszar zielonej ekonomii. Wsparcie będzie dostosowane do indywidualnych potrzeb przedsiębiorców,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powiazanych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ich wielkością oraz specyfiką branżową.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Wzmocnienie Bazy Usług Rozwojowych (BUR) i jakości świadczonych usług rozwojowych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działania na rzecz jakości usług świadczonych w BUR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będzie kierowane do podmiotów świadczących usługi rozwojowe w celu poprawy jakości świadczonych usług, w szczególności poprzez wsparcie procesów zarządzania, w tym zarządzania zasobami ludzkimi oraz zarządzania jakością; podniesienie kompetencji kadry; wsparcie w zakresie wytworzenia lub pozyskania nowego know-how, stworzenia i rozwoju nowych form usług rozwojowych lub wykorzystania nowych technologii. 	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648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b="1" dirty="0">
                <a:solidFill>
                  <a:srgbClr val="C00000"/>
                </a:solidFill>
              </a:rPr>
              <a:t>1 nabór – 4,45 mld zł; Szczegóły w harmonogramie naborów</a:t>
            </a:r>
          </a:p>
          <a:p>
            <a:endParaRPr lang="pl-PL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17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D7756-F5A8-42EB-91F0-E0C0B213C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5181B8-DAB3-49BF-BEA6-C7E1D3BA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B3EAD3-4103-4100-BCA8-B05FEE0A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1B15B9-6CE5-4ACE-B93D-E8419C10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F7D8D-4E9B-4738-9F7C-2920EDC4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2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A3C4AB-0277-4FD0-93A0-8D3C6740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226E56-4470-4D1D-9369-B6632DB13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383DF6-885F-4497-9087-79036BC8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61DCA4-B422-4F5B-A50A-FE4BEAAA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43A749-7E4C-4F27-B50B-BF6E8E95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52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42A049B-FA46-4B58-A386-4D7CC60BD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FDDCD0F-A084-4289-82B5-1F03F753E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0EF5FF-576B-4F02-B05E-BDD5B8BC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81DBDC-336B-45E6-9A9B-3624CD96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873BE3-0576-4ADD-927D-09D0C570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35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89" b="0" i="0">
                <a:solidFill>
                  <a:schemeClr val="bg1"/>
                </a:solidFill>
                <a:latin typeface="Novel Pro"/>
                <a:cs typeface="Novel Pro"/>
              </a:defRPr>
            </a:lvl1pPr>
          </a:lstStyle>
          <a:p>
            <a:pPr marL="144784">
              <a:spcBef>
                <a:spcPts val="270"/>
              </a:spcBef>
            </a:pPr>
            <a:fld id="{81D60167-4931-47E6-BA6A-407CBD079E47}" type="slidenum">
              <a:rPr lang="pl-PL" spc="6" smtClean="0">
                <a:solidFill>
                  <a:srgbClr val="B61928"/>
                </a:solidFill>
              </a:rPr>
              <a:pPr marL="144784">
                <a:spcBef>
                  <a:spcPts val="270"/>
                </a:spcBef>
              </a:pPr>
              <a:t>‹#›</a:t>
            </a:fld>
            <a:endParaRPr lang="pl-PL" spc="6" dirty="0">
              <a:solidFill>
                <a:srgbClr val="B61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9E793-6B33-405E-83AD-FEC88BE0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4048C9-33E8-484A-A5BB-64C6EAA74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F625B4-D070-4821-B029-5073BB5E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98C3BB-3145-4F92-B4A4-D2B6F6BF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080289-D082-41A9-9406-6C70C4E2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00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FAEF77-6F94-4359-AF30-C1BCE845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93DA03-B262-4A12-9CE4-ABB6EC92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A6E70C-CC4F-483D-BEA6-654F49EC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1D0DB6-F05D-4D39-9637-6C38232F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3DDA9E-AAC6-4797-830A-B44BA293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2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55209-CC94-4ECF-928D-04DC66A3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D657CC-B646-48A2-ACB3-DEF374E5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59C8A0-0407-4841-A7F0-FAB3F868B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BA9917-6CC7-43C0-A78C-84D5BABC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C27848-B02E-491A-93C6-784177AA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9BBE6A-40B1-456F-AEFB-7B8D1860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63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6E443-98F6-45B5-83D1-99A50D6A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2C4BD-816D-42B3-8880-5C03C0991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23CC85-2C9D-438B-8D5F-DC8DA229A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48C3E66-AABB-4CF7-BCAE-560FA4A11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AC37F89-DE28-4EBA-9933-3B3C07175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B3F21FD-6E79-4E6F-BB36-E1D462F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E5C1A86-E9ED-40E7-8F2E-86D2F7B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3DB2E7D-9146-47BA-AD7B-BC94F517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2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B4AA33-F702-4344-9B5F-602F1C06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4EDBAA-A132-4123-9594-1D9A20E5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37CA47A-A684-42F3-A736-E4AF2376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AF0B3F1-A5D3-44E4-B7FE-BFF2BBD0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8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FB93325-10F2-4D95-94A5-D8F52496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D321DA6-B888-4374-BEA5-0A36D2AF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3852A0-ADC7-40DA-B1E6-75C133D2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78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AC03E3-C8ED-4B19-9AA7-7959BF6C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5C39C3-CABC-460C-B91E-A060717C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3CA88-1F13-455C-A131-CD51D8CBD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E08D7A-B49B-41E2-8969-5552AF8B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97DC7C-CE9B-4817-933B-3C710C6B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AB4E30-D80B-4B9C-9FC4-DFC1E74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60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89D75-E1C3-4118-9548-95547E94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B95CEF9-A4F4-41BB-A6D7-FBF3B83CB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DF0872-DF3A-461B-9BF4-9F5F20948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FF9892-C9D9-491D-A491-78C89A93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B16961-7CA7-4ED4-847A-09C647DF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E4E853-5910-4369-98BA-3280AD43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11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0546B21-7B1F-4034-A900-DE706726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7DFB32-A6E4-4E8B-99D4-7A09D6406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033FDB-5614-4505-8695-B11736BBE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5A0F-DBA0-451D-8C90-86D314AC1165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59331A-0029-4358-8D3A-B1435B54C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05F53D-10BC-49C6-A389-A0C56B957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0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hyperlink" Target="https://www.parp.gov.pl/mapa-pomocy-regionalnej-dla-polski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AFA82B7E-E6FB-4AA0-A3F0-52F3CDCC5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004" y="86651"/>
            <a:ext cx="6407745" cy="6698198"/>
          </a:xfrm>
          <a:prstGeom prst="rect">
            <a:avLst/>
          </a:prstGeom>
        </p:spPr>
      </p:pic>
      <p:sp>
        <p:nvSpPr>
          <p:cNvPr id="45" name="Prostokąt 44"/>
          <p:cNvSpPr/>
          <p:nvPr/>
        </p:nvSpPr>
        <p:spPr>
          <a:xfrm>
            <a:off x="428" y="6879361"/>
            <a:ext cx="12194995" cy="617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8" y="582217"/>
            <a:ext cx="1692167" cy="635142"/>
          </a:xfrm>
          <a:prstGeom prst="rect">
            <a:avLst/>
          </a:prstGeom>
        </p:spPr>
      </p:pic>
      <p:sp>
        <p:nvSpPr>
          <p:cNvPr id="3" name="Trójkąt równoramienny 2">
            <a:extLst>
              <a:ext uri="{FF2B5EF4-FFF2-40B4-BE49-F238E27FC236}">
                <a16:creationId xmlns:a16="http://schemas.microsoft.com/office/drawing/2014/main" id="{D204008C-CA77-48EB-83CA-E92F3707E628}"/>
              </a:ext>
            </a:extLst>
          </p:cNvPr>
          <p:cNvSpPr/>
          <p:nvPr/>
        </p:nvSpPr>
        <p:spPr>
          <a:xfrm>
            <a:off x="5674290" y="1146851"/>
            <a:ext cx="6517283" cy="5618347"/>
          </a:xfrm>
          <a:prstGeom prst="triangle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rójkąt równoramienny 14">
            <a:extLst>
              <a:ext uri="{FF2B5EF4-FFF2-40B4-BE49-F238E27FC236}">
                <a16:creationId xmlns:a16="http://schemas.microsoft.com/office/drawing/2014/main" id="{02922D6A-E67D-41D0-8830-44062558BE09}"/>
              </a:ext>
            </a:extLst>
          </p:cNvPr>
          <p:cNvSpPr/>
          <p:nvPr/>
        </p:nvSpPr>
        <p:spPr>
          <a:xfrm>
            <a:off x="4260684" y="175654"/>
            <a:ext cx="6517283" cy="5618347"/>
          </a:xfrm>
          <a:prstGeom prst="triangle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6240" y="5754020"/>
            <a:ext cx="5879057" cy="79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10" name="Trójkąt równoramienny 9">
            <a:extLst>
              <a:ext uri="{FF2B5EF4-FFF2-40B4-BE49-F238E27FC236}">
                <a16:creationId xmlns:a16="http://schemas.microsoft.com/office/drawing/2014/main" id="{E95951E5-BCC5-42F1-B6E1-C24F691A9A3E}"/>
              </a:ext>
            </a:extLst>
          </p:cNvPr>
          <p:cNvSpPr/>
          <p:nvPr/>
        </p:nvSpPr>
        <p:spPr>
          <a:xfrm rot="17993071">
            <a:off x="5643745" y="464627"/>
            <a:ext cx="5255729" cy="4553150"/>
          </a:xfrm>
          <a:prstGeom prst="triangle">
            <a:avLst/>
          </a:prstGeom>
          <a:blipFill dpi="0" rotWithShape="0">
            <a:blip r:embed="rId6" cstate="email">
              <a:alphaModFix amt="9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527" b="6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FBC01BBE-051C-4D5F-A748-448899716F20}"/>
              </a:ext>
            </a:extLst>
          </p:cNvPr>
          <p:cNvSpPr/>
          <p:nvPr/>
        </p:nvSpPr>
        <p:spPr>
          <a:xfrm rot="17993071">
            <a:off x="8933509" y="4582814"/>
            <a:ext cx="1738847" cy="1499006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3000"/>
                </a:schemeClr>
              </a:gs>
              <a:gs pos="83000">
                <a:srgbClr val="0040D0">
                  <a:alpha val="3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Trójkąt równoramienny 17">
            <a:extLst>
              <a:ext uri="{FF2B5EF4-FFF2-40B4-BE49-F238E27FC236}">
                <a16:creationId xmlns:a16="http://schemas.microsoft.com/office/drawing/2014/main" id="{8E13444F-4E83-4B90-B999-8E134923674A}"/>
              </a:ext>
            </a:extLst>
          </p:cNvPr>
          <p:cNvSpPr/>
          <p:nvPr/>
        </p:nvSpPr>
        <p:spPr>
          <a:xfrm rot="17993071">
            <a:off x="6507421" y="467467"/>
            <a:ext cx="1867472" cy="1609891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00ABA4">
                  <a:lumMod val="79000"/>
                  <a:lumOff val="21000"/>
                  <a:alpha val="19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Trójkąt równoramienny 18">
            <a:extLst>
              <a:ext uri="{FF2B5EF4-FFF2-40B4-BE49-F238E27FC236}">
                <a16:creationId xmlns:a16="http://schemas.microsoft.com/office/drawing/2014/main" id="{5EE7C54A-9F9A-4E32-ABD2-86218EB5BEB6}"/>
              </a:ext>
            </a:extLst>
          </p:cNvPr>
          <p:cNvSpPr/>
          <p:nvPr/>
        </p:nvSpPr>
        <p:spPr>
          <a:xfrm rot="17993071">
            <a:off x="8423307" y="437546"/>
            <a:ext cx="1867472" cy="1609891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9E97FAD-733A-46C7-B556-7D1F815DC4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649" y="3180408"/>
            <a:ext cx="4643353" cy="144340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311531A-61BB-4570-8A67-4220EEB30664}"/>
              </a:ext>
            </a:extLst>
          </p:cNvPr>
          <p:cNvSpPr/>
          <p:nvPr/>
        </p:nvSpPr>
        <p:spPr>
          <a:xfrm>
            <a:off x="207313" y="4835118"/>
            <a:ext cx="773981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pl-PL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Nowe Fundusze Europejskie – badaj, inwestuj, rozwijaj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pl-PL" sz="2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258618" y="2321195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2377552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Moduł B+R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207934" y="3045712"/>
            <a:ext cx="773956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Finasowanie na wszystkie lub wybrane elementy procesu badawczego: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badania przemysłowe,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prace rozwojowe,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w tym tworzenie demonstratora/prototypu, testowanie go (również z zaangażowaniem odbiorców ostatecznych)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Dopuszczalna jest wielokrotna realizacja niektórych etapów badań i prac rozwojowych, jeśli będzie to niezbędne dla uzyskania efektów możliwych do komercjalizacji.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Efektem modułu B+R powinno być opracowanie, możliwego do wdrożenia w działalności gospodarczej, innowacyjnego na poziomie kraju rozwiązania (produktu, procesu).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006848" y="2339217"/>
            <a:ext cx="2407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C00000"/>
                </a:solidFill>
              </a:rPr>
              <a:t>moduł obligatoryjny </a:t>
            </a:r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68533B7F-76EB-43D8-AA13-B0896FA748F8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4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443B79D0-24BB-4554-80BF-51BD3507C5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975" y="1600486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" name="Obraz 44">
            <a:extLst>
              <a:ext uri="{FF2B5EF4-FFF2-40B4-BE49-F238E27FC236}">
                <a16:creationId xmlns:a16="http://schemas.microsoft.com/office/drawing/2014/main" id="{00EE92D3-3C48-42CB-8250-15E15AD908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69"/>
            <a:ext cx="908164" cy="340872"/>
          </a:xfrm>
          <a:prstGeom prst="rect">
            <a:avLst/>
          </a:prstGeom>
        </p:spPr>
      </p:pic>
      <p:pic>
        <p:nvPicPr>
          <p:cNvPr id="17" name="Obraz 19">
            <a:extLst>
              <a:ext uri="{FF2B5EF4-FFF2-40B4-BE49-F238E27FC236}">
                <a16:creationId xmlns:a16="http://schemas.microsoft.com/office/drawing/2014/main" id="{EF5C2F99-77F6-4672-9C9D-2E5FC0BE7A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7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258618" y="2321195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2377552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Wdrożenie innowacji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432343" y="3033548"/>
            <a:ext cx="73754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Finansowanie wdrożenia wyników prac B+R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, w formie innowacyjnych rozwiązań (produktów lub procesów), spójnych z obszarami KIS, a także innych kosztów bezpośrednio związanych z tymi wdrożeniami.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Prace B+R mogą być dofinansowane w module B+R albo zrealizowane lub kupione wcześniej. Muszą być kluczowe dla wdrożenia innowacyjnego produktu lub procesu.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Finansowanie w formie dotacji warunkowej (częściowo zwrotnej).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006848" y="2339217"/>
            <a:ext cx="2407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C00000"/>
                </a:solidFill>
              </a:rPr>
              <a:t>moduł obligatoryjny </a:t>
            </a:r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8B62293F-34BA-4933-95AF-010881B248FD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4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CA518F33-99C8-4BEF-9F48-3D4D17A1A2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975" y="1600486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" name="Obraz 44">
            <a:extLst>
              <a:ext uri="{FF2B5EF4-FFF2-40B4-BE49-F238E27FC236}">
                <a16:creationId xmlns:a16="http://schemas.microsoft.com/office/drawing/2014/main" id="{3DA0751A-2E21-4B63-9AD8-A05C19F5B5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69"/>
            <a:ext cx="908164" cy="340872"/>
          </a:xfrm>
          <a:prstGeom prst="rect">
            <a:avLst/>
          </a:prstGeom>
        </p:spPr>
      </p:pic>
      <p:pic>
        <p:nvPicPr>
          <p:cNvPr id="17" name="Obraz 19">
            <a:extLst>
              <a:ext uri="{FF2B5EF4-FFF2-40B4-BE49-F238E27FC236}">
                <a16:creationId xmlns:a16="http://schemas.microsoft.com/office/drawing/2014/main" id="{E3023FE4-F46B-4853-9BF2-2372C4AE8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258618" y="2321195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2377552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Infrastruktura B+R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432344" y="3032963"/>
            <a:ext cx="759989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Finansowanie inwestycji w infrastrukturę niezbędną do realizacji agendy badawczej na rzecz tworzenia innowacyjnych produktów lub usług spójnych, </a:t>
            </a:r>
          </a:p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z obszarami KIS </a:t>
            </a:r>
          </a:p>
          <a:p>
            <a:endParaRPr lang="pl-PL" sz="1600" dirty="0"/>
          </a:p>
          <a:p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Infrastruktura musi służyć realizacji: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 przemysłowych lub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eksperymentalnych prac rozwojowych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006848" y="2339217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moduł fakultatywny </a:t>
            </a:r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99A46487-1AF6-4018-9B36-B033123C6F92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4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9913C5CB-20A7-458E-8B9A-4A41511579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975" y="1600486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" name="Obraz 44">
            <a:extLst>
              <a:ext uri="{FF2B5EF4-FFF2-40B4-BE49-F238E27FC236}">
                <a16:creationId xmlns:a16="http://schemas.microsoft.com/office/drawing/2014/main" id="{E96A15E6-5B29-43D5-964D-12AA2552C2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69"/>
            <a:ext cx="908164" cy="340872"/>
          </a:xfrm>
          <a:prstGeom prst="rect">
            <a:avLst/>
          </a:prstGeom>
        </p:spPr>
      </p:pic>
      <p:pic>
        <p:nvPicPr>
          <p:cNvPr id="17" name="Obraz 19">
            <a:extLst>
              <a:ext uri="{FF2B5EF4-FFF2-40B4-BE49-F238E27FC236}">
                <a16:creationId xmlns:a16="http://schemas.microsoft.com/office/drawing/2014/main" id="{3FB19A05-232C-448C-BEEC-E53B7CAF10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258618" y="2321195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2377552"/>
            <a:ext cx="6569185" cy="57732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Cyfryzacja </a:t>
            </a:r>
          </a:p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343264" y="2804685"/>
            <a:ext cx="7599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</a:endParaRPr>
          </a:p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Finansowanie inwestycji związanych z zastosowaniem w przedsiębiorstwie rozwiązań zmierzających do cyfryzacji w zakresie: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006848" y="2339217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moduł fakultatywny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FEEA185-7D0E-4173-B3A2-C8D7C62E187C}"/>
              </a:ext>
            </a:extLst>
          </p:cNvPr>
          <p:cNvSpPr/>
          <p:nvPr/>
        </p:nvSpPr>
        <p:spPr>
          <a:xfrm>
            <a:off x="481237" y="3874284"/>
            <a:ext cx="8518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produkcji,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procesów,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produktów,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usług oraz modelu biznesowego.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Wsparcie przeznaczone będzie również na podniesienie poziomu </a:t>
            </a:r>
            <a:r>
              <a:rPr lang="pl-PL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cyberbezpieczeństwa</a:t>
            </a: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 </a:t>
            </a:r>
          </a:p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 przedsiębiorstwach. </a:t>
            </a:r>
          </a:p>
          <a:p>
            <a:endParaRPr lang="pl-PL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6E2E70ED-9ED1-48EF-8541-3D70DF66084B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4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CB88E61A-5987-4056-BF61-7CB1C44CA056}"/>
              </a:ext>
            </a:extLst>
          </p:cNvPr>
          <p:cNvSpPr txBox="1">
            <a:spLocks/>
          </p:cNvSpPr>
          <p:nvPr/>
        </p:nvSpPr>
        <p:spPr>
          <a:xfrm>
            <a:off x="433975" y="1600486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" name="Obraz 44">
            <a:extLst>
              <a:ext uri="{FF2B5EF4-FFF2-40B4-BE49-F238E27FC236}">
                <a16:creationId xmlns:a16="http://schemas.microsoft.com/office/drawing/2014/main" id="{F86C1882-6F7E-470A-892B-98F3C6D0F4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69"/>
            <a:ext cx="908164" cy="340872"/>
          </a:xfrm>
          <a:prstGeom prst="rect">
            <a:avLst/>
          </a:prstGeom>
        </p:spPr>
      </p:pic>
      <p:pic>
        <p:nvPicPr>
          <p:cNvPr id="28" name="Obraz 19">
            <a:extLst>
              <a:ext uri="{FF2B5EF4-FFF2-40B4-BE49-F238E27FC236}">
                <a16:creationId xmlns:a16="http://schemas.microsoft.com/office/drawing/2014/main" id="{4D0E48E6-CFD3-413E-9802-5BD54A174A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421334" y="1913045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542784" y="1923371"/>
            <a:ext cx="3341988" cy="57732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Zazielenienie przedsiębiorstw </a:t>
            </a:r>
          </a:p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419058" y="2609353"/>
            <a:ext cx="79057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Wsparcie na transformację przedsiębiorstw w kierunku zrównoważonego rozwoju oraz gospodarki o obiegu zamkniętym w tym rozwój nowych modeli biznesowych</a:t>
            </a:r>
          </a:p>
          <a:p>
            <a:r>
              <a:rPr lang="pl-PL" sz="1400" dirty="0"/>
              <a:t>	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010231" y="1940679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moduł fakultatywny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FEEA185-7D0E-4173-B3A2-C8D7C62E187C}"/>
              </a:ext>
            </a:extLst>
          </p:cNvPr>
          <p:cNvSpPr/>
          <p:nvPr/>
        </p:nvSpPr>
        <p:spPr>
          <a:xfrm>
            <a:off x="432344" y="3281178"/>
            <a:ext cx="85189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Moduł obejmuje wsparcie inwestycji w ramach zazieleniania przedsiębiorstw dotyczących: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wprowadzenia lepszej gospodarki odpadami,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zwiększenia efektywności energetycznej,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zmniejszenia emisji zanieczyszczeń  do atmosfery,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wprowadzenia bardziej wydajnej gospodarki materiałowej,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ekoprojektowania</a:t>
            </a: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przeprowadzania weryfikacji technologii środowiskowych lub środowiskowej oceny </a:t>
            </a:r>
          </a:p>
          <a:p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      cyklu życia produktu i śladu środowiskowego oraz wdrożenie płynących z nich rekomendacji. </a:t>
            </a:r>
          </a:p>
          <a:p>
            <a:endParaRPr lang="pl-PL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Realizowane inwestycje powinny wykazywać istotny wkład w realizację celów</a:t>
            </a:r>
          </a:p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środowiskowych.</a:t>
            </a:r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20A00C95-A0E9-496D-9673-4689A495A83D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4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7BEA7BC-EDDC-4A06-9C4F-7E3D56DD64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344" y="1319037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" name="Obraz 44">
            <a:extLst>
              <a:ext uri="{FF2B5EF4-FFF2-40B4-BE49-F238E27FC236}">
                <a16:creationId xmlns:a16="http://schemas.microsoft.com/office/drawing/2014/main" id="{C48F1CF2-BAEF-472C-9B10-05E4BD6DD2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69"/>
            <a:ext cx="908164" cy="340872"/>
          </a:xfrm>
          <a:prstGeom prst="rect">
            <a:avLst/>
          </a:prstGeom>
        </p:spPr>
      </p:pic>
      <p:pic>
        <p:nvPicPr>
          <p:cNvPr id="28" name="Obraz 19">
            <a:extLst>
              <a:ext uri="{FF2B5EF4-FFF2-40B4-BE49-F238E27FC236}">
                <a16:creationId xmlns:a16="http://schemas.microsoft.com/office/drawing/2014/main" id="{3CF5B5DB-96CB-4B8A-A8AB-D199E395ED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361406" y="1801590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146" y="1863557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Kompetencje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341878" y="2353520"/>
            <a:ext cx="8534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Realizacja prac B+R, wdrażanie ich wyników oraz wprowadzanie innowacji jest możliwe, gdy pracownicy oraz kadra zarządzająca przedsiębiorstwa posiadają odpowiednie umiejętności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032295" y="1811140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moduł fakultatywny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FEEA185-7D0E-4173-B3A2-C8D7C62E187C}"/>
              </a:ext>
            </a:extLst>
          </p:cNvPr>
          <p:cNvSpPr/>
          <p:nvPr/>
        </p:nvSpPr>
        <p:spPr>
          <a:xfrm>
            <a:off x="448727" y="301651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Obszar: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prac B+R,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transformacji przemysłu w kierunku gospodarki 4.0,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transferu technologii,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zarządzania innowacjami,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komercjalizacji wyników prac B+R,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kompetencji z zakresu internacjonalizacji,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  <a:p>
            <a:r>
              <a:rPr lang="pl-PL" sz="1600" kern="0" dirty="0">
                <a:solidFill>
                  <a:srgbClr val="C00000"/>
                </a:solidFill>
                <a:cs typeface="Times New Roman"/>
              </a:rPr>
              <a:t>Max 15% kosztów wybranego modułu obligatoryjnego</a:t>
            </a:r>
          </a:p>
          <a:p>
            <a:r>
              <a:rPr lang="pl-PL" sz="1600" kern="0" dirty="0">
                <a:solidFill>
                  <a:srgbClr val="C00000"/>
                </a:solidFill>
                <a:cs typeface="Times New Roman"/>
              </a:rPr>
              <a:t>Rozliczenie według metod uproszczonych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F3AC9A7C-7E62-4DBE-AD4C-419AA526695D}"/>
              </a:ext>
            </a:extLst>
          </p:cNvPr>
          <p:cNvSpPr/>
          <p:nvPr/>
        </p:nvSpPr>
        <p:spPr>
          <a:xfrm>
            <a:off x="6033519" y="327261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ochrony własności przemysłowej,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cyfryzacji,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polityki klimatycznej,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ekoprojektowania</a:t>
            </a: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kompetencji niezbędnych do obsługi infrastruktury badawczej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GOZ</a:t>
            </a:r>
            <a:endParaRPr lang="pl-PL" dirty="0"/>
          </a:p>
        </p:txBody>
      </p:sp>
      <p:sp>
        <p:nvSpPr>
          <p:cNvPr id="24" name="Trójkąt równoramienny 23">
            <a:extLst>
              <a:ext uri="{FF2B5EF4-FFF2-40B4-BE49-F238E27FC236}">
                <a16:creationId xmlns:a16="http://schemas.microsoft.com/office/drawing/2014/main" id="{ABA1F2DC-66BE-4446-9F75-B237B5995366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4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F42F8B22-6E70-481B-9703-127DCC1434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258" y="1290588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" name="Obraz 44">
            <a:extLst>
              <a:ext uri="{FF2B5EF4-FFF2-40B4-BE49-F238E27FC236}">
                <a16:creationId xmlns:a16="http://schemas.microsoft.com/office/drawing/2014/main" id="{A121D684-4CF8-4F41-BD9A-C2DC3D4B60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69"/>
            <a:ext cx="908164" cy="340872"/>
          </a:xfrm>
          <a:prstGeom prst="rect">
            <a:avLst/>
          </a:prstGeom>
        </p:spPr>
      </p:pic>
      <p:pic>
        <p:nvPicPr>
          <p:cNvPr id="28" name="Obraz 19">
            <a:extLst>
              <a:ext uri="{FF2B5EF4-FFF2-40B4-BE49-F238E27FC236}">
                <a16:creationId xmlns:a16="http://schemas.microsoft.com/office/drawing/2014/main" id="{F9DA26FC-86EF-4B9E-9E37-40C6BAEA77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8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258618" y="1753638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79550" y="1821191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Internacjonalizacja 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F764CD9-2E0D-4382-9438-13619B39A0DE}"/>
              </a:ext>
            </a:extLst>
          </p:cNvPr>
          <p:cNvSpPr/>
          <p:nvPr/>
        </p:nvSpPr>
        <p:spPr>
          <a:xfrm>
            <a:off x="258618" y="2475016"/>
            <a:ext cx="759989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Promocja zagraniczna produktów przedsiębiorstwa</a:t>
            </a:r>
          </a:p>
          <a:p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Moduł obejmuje wsparcie w zakresie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Promocji zagranicznej produktów: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komercjalizacji wyników prac B+R za granicą,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udziału w międzynarodowych targach i misjach gospodarczych,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organizacji przyjazdowych misji gospodarczych.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4400" lvl="8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Uzyskania ochrony praw własności przemysłowej poza Polską lub ich obrona w przypadku naruszenia.</a:t>
            </a:r>
          </a:p>
          <a:p>
            <a:pPr marL="284400" lvl="8" indent="-285750">
              <a:buFont typeface="Wingdings" panose="05000000000000000000" pitchFamily="2" charset="2"/>
              <a:buChar char="ü"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600" kern="0" dirty="0">
                <a:solidFill>
                  <a:srgbClr val="C00000"/>
                </a:solidFill>
                <a:cs typeface="Times New Roman"/>
              </a:rPr>
              <a:t>Max 20 % kosztów wybranego modułu obligatoryjnego</a:t>
            </a:r>
          </a:p>
          <a:p>
            <a:r>
              <a:rPr lang="pl-PL" sz="1600" kern="0" dirty="0">
                <a:solidFill>
                  <a:srgbClr val="C00000"/>
                </a:solidFill>
                <a:cs typeface="Times New Roman"/>
              </a:rPr>
              <a:t>Rozliczenie częściowo według metod uproszczonych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4010231" y="1764823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moduł fakultatywny </a:t>
            </a:r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BF23CBB6-B133-4339-A05F-E9A581605552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4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CEFDFC3-F29F-471F-A0EE-6BF4CD6578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344" y="1222793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" name="Obraz 44">
            <a:extLst>
              <a:ext uri="{FF2B5EF4-FFF2-40B4-BE49-F238E27FC236}">
                <a16:creationId xmlns:a16="http://schemas.microsoft.com/office/drawing/2014/main" id="{8A9C2654-EFD0-49A8-9C84-F06C90053D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69"/>
            <a:ext cx="908164" cy="340872"/>
          </a:xfrm>
          <a:prstGeom prst="rect">
            <a:avLst/>
          </a:prstGeom>
        </p:spPr>
      </p:pic>
      <p:pic>
        <p:nvPicPr>
          <p:cNvPr id="17" name="Obraz 19">
            <a:extLst>
              <a:ext uri="{FF2B5EF4-FFF2-40B4-BE49-F238E27FC236}">
                <a16:creationId xmlns:a16="http://schemas.microsoft.com/office/drawing/2014/main" id="{5589FFD0-4781-4C99-B98A-C40EA5A934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5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258618" y="2321195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pic>
        <p:nvPicPr>
          <p:cNvPr id="28" name="Obraz 44">
            <a:extLst>
              <a:ext uri="{FF2B5EF4-FFF2-40B4-BE49-F238E27FC236}">
                <a16:creationId xmlns:a16="http://schemas.microsoft.com/office/drawing/2014/main" id="{AA1AF559-B1B5-475B-816C-9ECEB9CA3B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70"/>
            <a:ext cx="908164" cy="340872"/>
          </a:xfrm>
          <a:prstGeom prst="rect">
            <a:avLst/>
          </a:prstGeom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2377552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699631" y="2287026"/>
            <a:ext cx="2887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Co wyróżnia Ścieżkę SMART:</a:t>
            </a:r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E6462270-ADEE-44DD-B8D3-C4ABB3730A46}"/>
              </a:ext>
            </a:extLst>
          </p:cNvPr>
          <p:cNvSpPr/>
          <p:nvPr/>
        </p:nvSpPr>
        <p:spPr>
          <a:xfrm rot="17993071">
            <a:off x="6401039" y="-296943"/>
            <a:ext cx="3338818" cy="2892489"/>
          </a:xfrm>
          <a:prstGeom prst="triangle">
            <a:avLst/>
          </a:prstGeom>
          <a:blipFill dpi="0" rotWithShape="0">
            <a:blip r:embed="rId5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7CE05BE-B042-4E74-9A14-CD1A37A76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975" y="1600486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7261203-EE7F-4623-A117-AE89B5D25B6C}"/>
              </a:ext>
            </a:extLst>
          </p:cNvPr>
          <p:cNvSpPr/>
          <p:nvPr/>
        </p:nvSpPr>
        <p:spPr>
          <a:xfrm>
            <a:off x="354452" y="2555543"/>
            <a:ext cx="820665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Brak podziału na działania (jeden projekt, różne moduły)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Zakres projektu określa Wnioskodawca w zależności od potrzeb firmy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Możliwość realizacji projektów przez konsorcja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Możliwe jest wsparcie projektów linearnych i nielinearnych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Wsparcie w formie dotacji oraz częściowo zwrotnej dotacji warunkowej</a:t>
            </a:r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Obraz 19">
            <a:extLst>
              <a:ext uri="{FF2B5EF4-FFF2-40B4-BE49-F238E27FC236}">
                <a16:creationId xmlns:a16="http://schemas.microsoft.com/office/drawing/2014/main" id="{B7D816FC-C8D2-4EB0-8C4E-5E0F19155F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354452" y="1573959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pic>
        <p:nvPicPr>
          <p:cNvPr id="28" name="Obraz 44">
            <a:extLst>
              <a:ext uri="{FF2B5EF4-FFF2-40B4-BE49-F238E27FC236}">
                <a16:creationId xmlns:a16="http://schemas.microsoft.com/office/drawing/2014/main" id="{AA1AF559-B1B5-475B-816C-9ECEB9CA3B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70"/>
            <a:ext cx="908164" cy="340872"/>
          </a:xfrm>
          <a:prstGeom prst="rect">
            <a:avLst/>
          </a:prstGeom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2377552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352259" y="1567431"/>
            <a:ext cx="599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Kryteria obligatoryjne wspólne dla Projektu </a:t>
            </a:r>
            <a:r>
              <a:rPr lang="pl-PL" dirty="0">
                <a:solidFill>
                  <a:srgbClr val="C00000"/>
                </a:solidFill>
              </a:rPr>
              <a:t>(ocena TAK/NIE):</a:t>
            </a:r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E6462270-ADEE-44DD-B8D3-C4ABB3730A46}"/>
              </a:ext>
            </a:extLst>
          </p:cNvPr>
          <p:cNvSpPr/>
          <p:nvPr/>
        </p:nvSpPr>
        <p:spPr>
          <a:xfrm rot="17993071">
            <a:off x="6401039" y="-296943"/>
            <a:ext cx="3338818" cy="2892489"/>
          </a:xfrm>
          <a:prstGeom prst="triangle">
            <a:avLst/>
          </a:prstGeom>
          <a:blipFill dpi="0" rotWithShape="0">
            <a:blip r:embed="rId5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7CE05BE-B042-4E74-9A14-CD1A37A76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452" y="995222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7261203-EE7F-4623-A117-AE89B5D25B6C}"/>
              </a:ext>
            </a:extLst>
          </p:cNvPr>
          <p:cNvSpPr/>
          <p:nvPr/>
        </p:nvSpPr>
        <p:spPr>
          <a:xfrm>
            <a:off x="354452" y="2555543"/>
            <a:ext cx="8206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Obraz 19">
            <a:extLst>
              <a:ext uri="{FF2B5EF4-FFF2-40B4-BE49-F238E27FC236}">
                <a16:creationId xmlns:a16="http://schemas.microsoft.com/office/drawing/2014/main" id="{B7D816FC-C8D2-4EB0-8C4E-5E0F19155F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597CC4-BC07-466E-89A3-B659C5AE4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871808"/>
              </p:ext>
            </p:extLst>
          </p:nvPr>
        </p:nvGraphicFramePr>
        <p:xfrm>
          <a:off x="420524" y="2118125"/>
          <a:ext cx="6952246" cy="3278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736">
                  <a:extLst>
                    <a:ext uri="{9D8B030D-6E8A-4147-A177-3AD203B41FA5}">
                      <a16:colId xmlns:a16="http://schemas.microsoft.com/office/drawing/2014/main" val="3587057460"/>
                    </a:ext>
                  </a:extLst>
                </a:gridCol>
                <a:gridCol w="6619510">
                  <a:extLst>
                    <a:ext uri="{9D8B030D-6E8A-4147-A177-3AD203B41FA5}">
                      <a16:colId xmlns:a16="http://schemas.microsoft.com/office/drawing/2014/main" val="1759051034"/>
                    </a:ext>
                  </a:extLst>
                </a:gridCol>
              </a:tblGrid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</a:rPr>
                        <a:t>Kwalifikowalność wnioskodawcy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310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2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Projekt spełnia efekt zachęty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4147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3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Spójność projektu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783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4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Zdolność wnioskodawcy do finansowej realizacji projektu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6595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5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Projekt spełnia horyzontalne zasady równości szans i niedyskryminacji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98211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6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Projekt spełnia zasadę zrównoważonego rozwoju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00381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7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Współpraca przedsiębiorców innych niż MŚP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(dotyczy  tylko dużych przedsiębiorstw)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89409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8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Projekt obejmuje moduł obligatoryjny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1065"/>
                  </a:ext>
                </a:extLst>
              </a:tr>
              <a:tr h="476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9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Zgodność z zakresem naboru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(dot. naborów dedykowanych)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84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30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354452" y="1573959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pic>
        <p:nvPicPr>
          <p:cNvPr id="28" name="Obraz 44">
            <a:extLst>
              <a:ext uri="{FF2B5EF4-FFF2-40B4-BE49-F238E27FC236}">
                <a16:creationId xmlns:a16="http://schemas.microsoft.com/office/drawing/2014/main" id="{AA1AF559-B1B5-475B-816C-9ECEB9CA3B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70"/>
            <a:ext cx="908164" cy="340872"/>
          </a:xfrm>
          <a:prstGeom prst="rect">
            <a:avLst/>
          </a:prstGeom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2377552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352259" y="1567431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Kryteria obligatoryjne dla modułów </a:t>
            </a:r>
            <a:r>
              <a:rPr lang="pl-PL" dirty="0">
                <a:solidFill>
                  <a:srgbClr val="C00000"/>
                </a:solidFill>
              </a:rPr>
              <a:t>(ocena TAK/NIE):</a:t>
            </a:r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E6462270-ADEE-44DD-B8D3-C4ABB3730A46}"/>
              </a:ext>
            </a:extLst>
          </p:cNvPr>
          <p:cNvSpPr/>
          <p:nvPr/>
        </p:nvSpPr>
        <p:spPr>
          <a:xfrm rot="17993071">
            <a:off x="6401039" y="-296943"/>
            <a:ext cx="3338818" cy="2892489"/>
          </a:xfrm>
          <a:prstGeom prst="triangle">
            <a:avLst/>
          </a:prstGeom>
          <a:blipFill dpi="0" rotWithShape="0">
            <a:blip r:embed="rId5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7CE05BE-B042-4E74-9A14-CD1A37A76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452" y="995222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7261203-EE7F-4623-A117-AE89B5D25B6C}"/>
              </a:ext>
            </a:extLst>
          </p:cNvPr>
          <p:cNvSpPr/>
          <p:nvPr/>
        </p:nvSpPr>
        <p:spPr>
          <a:xfrm>
            <a:off x="354452" y="2555543"/>
            <a:ext cx="8206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Obraz 19">
            <a:extLst>
              <a:ext uri="{FF2B5EF4-FFF2-40B4-BE49-F238E27FC236}">
                <a16:creationId xmlns:a16="http://schemas.microsoft.com/office/drawing/2014/main" id="{B7D816FC-C8D2-4EB0-8C4E-5E0F19155F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597CC4-BC07-466E-89A3-B659C5AE4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67662"/>
              </p:ext>
            </p:extLst>
          </p:nvPr>
        </p:nvGraphicFramePr>
        <p:xfrm>
          <a:off x="373071" y="2274124"/>
          <a:ext cx="7167050" cy="2801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017">
                  <a:extLst>
                    <a:ext uri="{9D8B030D-6E8A-4147-A177-3AD203B41FA5}">
                      <a16:colId xmlns:a16="http://schemas.microsoft.com/office/drawing/2014/main" val="3587057460"/>
                    </a:ext>
                  </a:extLst>
                </a:gridCol>
                <a:gridCol w="6824033">
                  <a:extLst>
                    <a:ext uri="{9D8B030D-6E8A-4147-A177-3AD203B41FA5}">
                      <a16:colId xmlns:a16="http://schemas.microsoft.com/office/drawing/2014/main" val="1759051034"/>
                    </a:ext>
                  </a:extLst>
                </a:gridCol>
              </a:tblGrid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</a:rPr>
                        <a:t>Istota modułu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310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2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Budżet modułu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4147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3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Wskaźniki modułu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783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4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Potencjał do realizacji modułu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(nie dotyczy modułów Kompetencje i Internacjonalizacja) 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6595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5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Potencjał do wdrożenia wyników modułu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(dotyczy modułu B+R)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98211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6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Zgodność z KIS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00381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7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Moduł nie dotyczy działalności wykluczonych ze wsparcia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89409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8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Zgodność z przepisami dotyczącymi pomocy publicznej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1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94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>
            <a:extLst>
              <a:ext uri="{FF2B5EF4-FFF2-40B4-BE49-F238E27FC236}">
                <a16:creationId xmlns:a16="http://schemas.microsoft.com/office/drawing/2014/main" id="{EF04CDAC-CFC2-41BB-90FD-3066FF76F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195"/>
          <a:stretch/>
        </p:blipFill>
        <p:spPr>
          <a:xfrm>
            <a:off x="5803004" y="43107"/>
            <a:ext cx="6407745" cy="6698198"/>
          </a:xfrm>
          <a:prstGeom prst="rect">
            <a:avLst/>
          </a:prstGeom>
        </p:spPr>
      </p:pic>
      <p:sp>
        <p:nvSpPr>
          <p:cNvPr id="58" name="object 4"/>
          <p:cNvSpPr txBox="1"/>
          <p:nvPr/>
        </p:nvSpPr>
        <p:spPr>
          <a:xfrm>
            <a:off x="11348719" y="6432504"/>
            <a:ext cx="552403" cy="3912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179055" algn="r">
              <a:lnSpc>
                <a:spcPct val="100600"/>
              </a:lnSpc>
              <a:spcBef>
                <a:spcPts val="58"/>
              </a:spcBef>
            </a:pPr>
            <a:endParaRPr lang="pl-PL" sz="1213" dirty="0">
              <a:solidFill>
                <a:srgbClr val="860000"/>
              </a:solidFill>
              <a:latin typeface="Novel Pro Light" panose="02000000000000000000" pitchFamily="50" charset="-18"/>
              <a:cs typeface="Novel Pro"/>
            </a:endParaRPr>
          </a:p>
          <a:p>
            <a:pPr marL="7701" marR="179055" algn="r">
              <a:lnSpc>
                <a:spcPct val="100600"/>
              </a:lnSpc>
              <a:spcBef>
                <a:spcPts val="58"/>
              </a:spcBef>
            </a:pPr>
            <a:endParaRPr sz="1213" dirty="0">
              <a:solidFill>
                <a:srgbClr val="860000"/>
              </a:solidFill>
              <a:latin typeface="Novel Pro Light" panose="02000000000000000000" pitchFamily="50" charset="-18"/>
              <a:cs typeface="Novel Pro"/>
            </a:endParaRP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ED589292-A33A-4198-BCEC-D93C4CCE202B}"/>
              </a:ext>
            </a:extLst>
          </p:cNvPr>
          <p:cNvGrpSpPr/>
          <p:nvPr/>
        </p:nvGrpSpPr>
        <p:grpSpPr>
          <a:xfrm>
            <a:off x="-10695" y="-2156"/>
            <a:ext cx="12198845" cy="6868469"/>
            <a:chOff x="-3422" y="9627"/>
            <a:chExt cx="12198845" cy="6868469"/>
          </a:xfrm>
        </p:grpSpPr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7DA8E6E9-C31F-4684-996C-31ABCBA0B077}"/>
                </a:ext>
              </a:extLst>
            </p:cNvPr>
            <p:cNvSpPr/>
            <p:nvPr/>
          </p:nvSpPr>
          <p:spPr>
            <a:xfrm>
              <a:off x="428" y="6816330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89FE395B-4FAB-4274-AA8C-85F6EA995E1F}"/>
                </a:ext>
              </a:extLst>
            </p:cNvPr>
            <p:cNvSpPr/>
            <p:nvPr/>
          </p:nvSpPr>
          <p:spPr>
            <a:xfrm>
              <a:off x="-3422" y="9627"/>
              <a:ext cx="12194995" cy="680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</p:grpSp>
      <p:pic>
        <p:nvPicPr>
          <p:cNvPr id="1026" name="Picture 2" descr="Współpraca Przedsiębiorstw - PARP - Centrum Rozwoju MŚ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63" y="1918785"/>
            <a:ext cx="3012145" cy="6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Obraz 1">
            <a:extLst>
              <a:ext uri="{FF2B5EF4-FFF2-40B4-BE49-F238E27FC236}">
                <a16:creationId xmlns:a16="http://schemas.microsoft.com/office/drawing/2014/main" id="{C317F996-9CAF-473C-8851-3B62D9C2B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438" y="6114958"/>
            <a:ext cx="4829818" cy="65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8"/>
          <p:cNvSpPr txBox="1"/>
          <p:nvPr/>
        </p:nvSpPr>
        <p:spPr>
          <a:xfrm>
            <a:off x="580331" y="3376467"/>
            <a:ext cx="6538592" cy="216182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lvl="0"/>
            <a:r>
              <a:rPr lang="pl-PL" sz="2000" dirty="0">
                <a:latin typeface="+mj-lt"/>
              </a:rPr>
              <a:t>Pomagamy MŚP w rozwoju kompetencji i finansowaniu firmy </a:t>
            </a:r>
            <a:br>
              <a:rPr lang="pl-PL" sz="2000" dirty="0">
                <a:latin typeface="+mj-lt"/>
              </a:rPr>
            </a:br>
            <a:r>
              <a:rPr lang="pl-PL" sz="2000" dirty="0">
                <a:latin typeface="+mj-lt"/>
              </a:rPr>
              <a:t>od pomysłu do wdrożenia oraz wspieramy </a:t>
            </a:r>
            <a:br>
              <a:rPr lang="pl-PL" sz="2000" dirty="0">
                <a:latin typeface="+mj-lt"/>
              </a:rPr>
            </a:br>
            <a:r>
              <a:rPr lang="pl-PL" sz="2000" dirty="0">
                <a:latin typeface="+mj-lt"/>
              </a:rPr>
              <a:t>w zdobywaniu nowych partnerów oraz zagranicznych rynków.</a:t>
            </a:r>
          </a:p>
          <a:p>
            <a:pPr lvl="0"/>
            <a:endParaRPr lang="pl-PL" sz="2000" dirty="0">
              <a:latin typeface="+mj-lt"/>
            </a:endParaRPr>
          </a:p>
          <a:p>
            <a:pPr lvl="0"/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Lata 2014-2022 </a:t>
            </a:r>
          </a:p>
          <a:p>
            <a:pPr lvl="0"/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13,4 tys. umów o dofinansowanie</a:t>
            </a:r>
          </a:p>
          <a:p>
            <a:pPr lvl="0"/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15,3 mld zł przyznanego dofinansowania</a:t>
            </a:r>
          </a:p>
        </p:txBody>
      </p:sp>
      <p:sp>
        <p:nvSpPr>
          <p:cNvPr id="60" name="object 8"/>
          <p:cNvSpPr txBox="1"/>
          <p:nvPr/>
        </p:nvSpPr>
        <p:spPr>
          <a:xfrm>
            <a:off x="8926216" y="3780681"/>
            <a:ext cx="1454576" cy="52996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lvl="0"/>
            <a:r>
              <a:rPr lang="pl-PL" sz="1698" dirty="0"/>
              <a:t>Fundusze Europejskie</a:t>
            </a:r>
          </a:p>
        </p:txBody>
      </p:sp>
      <p:sp>
        <p:nvSpPr>
          <p:cNvPr id="63" name="object 8"/>
          <p:cNvSpPr txBox="1"/>
          <p:nvPr/>
        </p:nvSpPr>
        <p:spPr>
          <a:xfrm>
            <a:off x="10024864" y="5611886"/>
            <a:ext cx="1946343" cy="52996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lvl="0"/>
            <a:r>
              <a:rPr lang="pl-PL" sz="1698" dirty="0"/>
              <a:t>Współpraca przedsiębiorstw</a:t>
            </a:r>
          </a:p>
        </p:txBody>
      </p:sp>
      <p:sp>
        <p:nvSpPr>
          <p:cNvPr id="64" name="object 8"/>
          <p:cNvSpPr txBox="1"/>
          <p:nvPr/>
        </p:nvSpPr>
        <p:spPr>
          <a:xfrm>
            <a:off x="7737355" y="1562555"/>
            <a:ext cx="1454576" cy="26867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lvl="0"/>
            <a:r>
              <a:rPr lang="pl-PL" sz="1698" dirty="0"/>
              <a:t>Wydarzenia</a:t>
            </a:r>
          </a:p>
        </p:txBody>
      </p:sp>
      <p:sp>
        <p:nvSpPr>
          <p:cNvPr id="34" name="Prostokąt 1">
            <a:extLst>
              <a:ext uri="{FF2B5EF4-FFF2-40B4-BE49-F238E27FC236}">
                <a16:creationId xmlns:a16="http://schemas.microsoft.com/office/drawing/2014/main" id="{046C7478-C624-4558-A37B-5DAD81FE0405}"/>
              </a:ext>
            </a:extLst>
          </p:cNvPr>
          <p:cNvSpPr/>
          <p:nvPr/>
        </p:nvSpPr>
        <p:spPr>
          <a:xfrm>
            <a:off x="-51788" y="344274"/>
            <a:ext cx="5689101" cy="5348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  <a:gd name="connsiteX0" fmla="*/ 0 w 7145939"/>
              <a:gd name="connsiteY0" fmla="*/ 1 h 881976"/>
              <a:gd name="connsiteX1" fmla="*/ 7145939 w 7145939"/>
              <a:gd name="connsiteY1" fmla="*/ 6580 h 881976"/>
              <a:gd name="connsiteX2" fmla="*/ 4709254 w 7145939"/>
              <a:gd name="connsiteY2" fmla="*/ 864021 h 881976"/>
              <a:gd name="connsiteX3" fmla="*/ 0 w 7145939"/>
              <a:gd name="connsiteY3" fmla="*/ 881976 h 881976"/>
              <a:gd name="connsiteX4" fmla="*/ 0 w 7145939"/>
              <a:gd name="connsiteY4" fmla="*/ 1 h 881976"/>
              <a:gd name="connsiteX0" fmla="*/ 0 w 5581966"/>
              <a:gd name="connsiteY0" fmla="*/ -1 h 881974"/>
              <a:gd name="connsiteX1" fmla="*/ 5581966 w 5581966"/>
              <a:gd name="connsiteY1" fmla="*/ 24530 h 881974"/>
              <a:gd name="connsiteX2" fmla="*/ 4709254 w 5581966"/>
              <a:gd name="connsiteY2" fmla="*/ 864019 h 881974"/>
              <a:gd name="connsiteX3" fmla="*/ 0 w 5581966"/>
              <a:gd name="connsiteY3" fmla="*/ 881974 h 881974"/>
              <a:gd name="connsiteX4" fmla="*/ 0 w 5581966"/>
              <a:gd name="connsiteY4" fmla="*/ -1 h 881974"/>
              <a:gd name="connsiteX0" fmla="*/ 0 w 4709254"/>
              <a:gd name="connsiteY0" fmla="*/ 1 h 881976"/>
              <a:gd name="connsiteX1" fmla="*/ 4623103 w 4709254"/>
              <a:gd name="connsiteY1" fmla="*/ 42482 h 881976"/>
              <a:gd name="connsiteX2" fmla="*/ 4709254 w 4709254"/>
              <a:gd name="connsiteY2" fmla="*/ 864021 h 881976"/>
              <a:gd name="connsiteX3" fmla="*/ 0 w 4709254"/>
              <a:gd name="connsiteY3" fmla="*/ 881976 h 881976"/>
              <a:gd name="connsiteX4" fmla="*/ 0 w 4709254"/>
              <a:gd name="connsiteY4" fmla="*/ 1 h 881976"/>
              <a:gd name="connsiteX0" fmla="*/ 0 w 4623103"/>
              <a:gd name="connsiteY0" fmla="*/ -1 h 881974"/>
              <a:gd name="connsiteX1" fmla="*/ 4623103 w 4623103"/>
              <a:gd name="connsiteY1" fmla="*/ 42480 h 881974"/>
              <a:gd name="connsiteX2" fmla="*/ 4320281 w 4623103"/>
              <a:gd name="connsiteY2" fmla="*/ 846067 h 881974"/>
              <a:gd name="connsiteX3" fmla="*/ 0 w 4623103"/>
              <a:gd name="connsiteY3" fmla="*/ 881974 h 881974"/>
              <a:gd name="connsiteX4" fmla="*/ 0 w 4623103"/>
              <a:gd name="connsiteY4" fmla="*/ -1 h 881974"/>
              <a:gd name="connsiteX0" fmla="*/ 0 w 4595965"/>
              <a:gd name="connsiteY0" fmla="*/ 1 h 881976"/>
              <a:gd name="connsiteX1" fmla="*/ 4595965 w 4595965"/>
              <a:gd name="connsiteY1" fmla="*/ 24530 h 881976"/>
              <a:gd name="connsiteX2" fmla="*/ 4320281 w 4595965"/>
              <a:gd name="connsiteY2" fmla="*/ 846069 h 881976"/>
              <a:gd name="connsiteX3" fmla="*/ 0 w 4595965"/>
              <a:gd name="connsiteY3" fmla="*/ 881976 h 881976"/>
              <a:gd name="connsiteX4" fmla="*/ 0 w 4595965"/>
              <a:gd name="connsiteY4" fmla="*/ 1 h 881976"/>
              <a:gd name="connsiteX0" fmla="*/ 0 w 4595965"/>
              <a:gd name="connsiteY0" fmla="*/ 101130 h 983105"/>
              <a:gd name="connsiteX1" fmla="*/ 4595965 w 4595965"/>
              <a:gd name="connsiteY1" fmla="*/ 0 h 983105"/>
              <a:gd name="connsiteX2" fmla="*/ 4320281 w 4595965"/>
              <a:gd name="connsiteY2" fmla="*/ 947198 h 983105"/>
              <a:gd name="connsiteX3" fmla="*/ 0 w 4595965"/>
              <a:gd name="connsiteY3" fmla="*/ 983105 h 983105"/>
              <a:gd name="connsiteX4" fmla="*/ 0 w 4595965"/>
              <a:gd name="connsiteY4" fmla="*/ 101130 h 983105"/>
              <a:gd name="connsiteX0" fmla="*/ 0 w 4595965"/>
              <a:gd name="connsiteY0" fmla="*/ 101130 h 983105"/>
              <a:gd name="connsiteX1" fmla="*/ 4595965 w 4595965"/>
              <a:gd name="connsiteY1" fmla="*/ 0 h 983105"/>
              <a:gd name="connsiteX2" fmla="*/ 4284097 w 4595965"/>
              <a:gd name="connsiteY2" fmla="*/ 947198 h 983105"/>
              <a:gd name="connsiteX3" fmla="*/ 0 w 4595965"/>
              <a:gd name="connsiteY3" fmla="*/ 983105 h 983105"/>
              <a:gd name="connsiteX4" fmla="*/ 0 w 4595965"/>
              <a:gd name="connsiteY4" fmla="*/ 101130 h 983105"/>
              <a:gd name="connsiteX0" fmla="*/ 0 w 4595965"/>
              <a:gd name="connsiteY0" fmla="*/ 11373 h 893348"/>
              <a:gd name="connsiteX1" fmla="*/ 4595965 w 4595965"/>
              <a:gd name="connsiteY1" fmla="*/ 0 h 893348"/>
              <a:gd name="connsiteX2" fmla="*/ 4284097 w 4595965"/>
              <a:gd name="connsiteY2" fmla="*/ 857441 h 893348"/>
              <a:gd name="connsiteX3" fmla="*/ 0 w 4595965"/>
              <a:gd name="connsiteY3" fmla="*/ 893348 h 893348"/>
              <a:gd name="connsiteX4" fmla="*/ 0 w 4595965"/>
              <a:gd name="connsiteY4" fmla="*/ 11373 h 893348"/>
              <a:gd name="connsiteX0" fmla="*/ 0 w 4595965"/>
              <a:gd name="connsiteY0" fmla="*/ 11373 h 911295"/>
              <a:gd name="connsiteX1" fmla="*/ 4595965 w 4595965"/>
              <a:gd name="connsiteY1" fmla="*/ 0 h 911295"/>
              <a:gd name="connsiteX2" fmla="*/ 4238868 w 4595965"/>
              <a:gd name="connsiteY2" fmla="*/ 911295 h 911295"/>
              <a:gd name="connsiteX3" fmla="*/ 0 w 4595965"/>
              <a:gd name="connsiteY3" fmla="*/ 893348 h 911295"/>
              <a:gd name="connsiteX4" fmla="*/ 0 w 4595965"/>
              <a:gd name="connsiteY4" fmla="*/ 11373 h 911295"/>
              <a:gd name="connsiteX0" fmla="*/ 0 w 4577874"/>
              <a:gd name="connsiteY0" fmla="*/ -1 h 899921"/>
              <a:gd name="connsiteX1" fmla="*/ 4577874 w 4577874"/>
              <a:gd name="connsiteY1" fmla="*/ 6578 h 899921"/>
              <a:gd name="connsiteX2" fmla="*/ 4238868 w 4577874"/>
              <a:gd name="connsiteY2" fmla="*/ 899921 h 899921"/>
              <a:gd name="connsiteX3" fmla="*/ 0 w 4577874"/>
              <a:gd name="connsiteY3" fmla="*/ 881974 h 899921"/>
              <a:gd name="connsiteX4" fmla="*/ 0 w 4577874"/>
              <a:gd name="connsiteY4" fmla="*/ -1 h 899921"/>
              <a:gd name="connsiteX0" fmla="*/ 0 w 4577874"/>
              <a:gd name="connsiteY0" fmla="*/ 1 h 881976"/>
              <a:gd name="connsiteX1" fmla="*/ 4577874 w 4577874"/>
              <a:gd name="connsiteY1" fmla="*/ 6580 h 881976"/>
              <a:gd name="connsiteX2" fmla="*/ 4184593 w 4577874"/>
              <a:gd name="connsiteY2" fmla="*/ 846069 h 881976"/>
              <a:gd name="connsiteX3" fmla="*/ 0 w 4577874"/>
              <a:gd name="connsiteY3" fmla="*/ 881976 h 881976"/>
              <a:gd name="connsiteX4" fmla="*/ 0 w 4577874"/>
              <a:gd name="connsiteY4" fmla="*/ 1 h 88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874" h="881976">
                <a:moveTo>
                  <a:pt x="0" y="1"/>
                </a:moveTo>
                <a:lnTo>
                  <a:pt x="4577874" y="6580"/>
                </a:lnTo>
                <a:lnTo>
                  <a:pt x="4184593" y="846069"/>
                </a:lnTo>
                <a:lnTo>
                  <a:pt x="0" y="881976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C0000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l-PL" sz="2000" dirty="0"/>
              <a:t>Polska Agencja Rozwoju Przedsiębiorczości</a:t>
            </a:r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DBEDFE44-D376-48DF-9663-EE888CED07E3}"/>
              </a:ext>
            </a:extLst>
          </p:cNvPr>
          <p:cNvSpPr/>
          <p:nvPr/>
        </p:nvSpPr>
        <p:spPr>
          <a:xfrm rot="17993071">
            <a:off x="5990145" y="382290"/>
            <a:ext cx="1597894" cy="1377495"/>
          </a:xfrm>
          <a:prstGeom prst="triangle">
            <a:avLst/>
          </a:prstGeom>
          <a:blipFill dpi="0"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Trójkąt równoramienny 25">
            <a:extLst>
              <a:ext uri="{FF2B5EF4-FFF2-40B4-BE49-F238E27FC236}">
                <a16:creationId xmlns:a16="http://schemas.microsoft.com/office/drawing/2014/main" id="{53EEBD0F-3A94-4FC6-91E3-43E843825FE3}"/>
              </a:ext>
            </a:extLst>
          </p:cNvPr>
          <p:cNvSpPr>
            <a:spLocks noChangeAspect="1"/>
          </p:cNvSpPr>
          <p:nvPr/>
        </p:nvSpPr>
        <p:spPr>
          <a:xfrm rot="17993071">
            <a:off x="8769346" y="395682"/>
            <a:ext cx="1597894" cy="1377495"/>
          </a:xfrm>
          <a:prstGeom prst="triangle">
            <a:avLst/>
          </a:pr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Trójkąt równoramienny 26">
            <a:extLst>
              <a:ext uri="{FF2B5EF4-FFF2-40B4-BE49-F238E27FC236}">
                <a16:creationId xmlns:a16="http://schemas.microsoft.com/office/drawing/2014/main" id="{E4F8EB69-C6D4-48C0-9F8C-0C6BD34A7E3A}"/>
              </a:ext>
            </a:extLst>
          </p:cNvPr>
          <p:cNvSpPr/>
          <p:nvPr/>
        </p:nvSpPr>
        <p:spPr>
          <a:xfrm rot="17993071">
            <a:off x="7224549" y="2448677"/>
            <a:ext cx="1597894" cy="1377495"/>
          </a:xfrm>
          <a:prstGeom prst="triangle">
            <a:avLst/>
          </a:prstGeom>
          <a:blipFill dpi="0"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rójkąt równoramienny 27">
            <a:extLst>
              <a:ext uri="{FF2B5EF4-FFF2-40B4-BE49-F238E27FC236}">
                <a16:creationId xmlns:a16="http://schemas.microsoft.com/office/drawing/2014/main" id="{6DD0E607-9D1C-44FA-B2AD-26551047C7B4}"/>
              </a:ext>
            </a:extLst>
          </p:cNvPr>
          <p:cNvSpPr/>
          <p:nvPr/>
        </p:nvSpPr>
        <p:spPr>
          <a:xfrm rot="17993071">
            <a:off x="10003750" y="2434873"/>
            <a:ext cx="1597894" cy="1377495"/>
          </a:xfrm>
          <a:prstGeom prst="triangle">
            <a:avLst/>
          </a:prstGeom>
          <a:blipFill dpi="0" rotWithShape="0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9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rójkąt równoramienny 28">
            <a:extLst>
              <a:ext uri="{FF2B5EF4-FFF2-40B4-BE49-F238E27FC236}">
                <a16:creationId xmlns:a16="http://schemas.microsoft.com/office/drawing/2014/main" id="{19E6F6ED-69CE-4E6B-AD4E-F447E6D176AB}"/>
              </a:ext>
            </a:extLst>
          </p:cNvPr>
          <p:cNvSpPr/>
          <p:nvPr/>
        </p:nvSpPr>
        <p:spPr>
          <a:xfrm rot="17993071">
            <a:off x="8426800" y="4614885"/>
            <a:ext cx="1597894" cy="1377495"/>
          </a:xfrm>
          <a:prstGeom prst="triangle">
            <a:avLst/>
          </a:prstGeom>
          <a:blipFill dpi="0" rotWithShape="0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6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8FC62A8-6CEF-473A-BE96-DB9E4CDE33C3}"/>
              </a:ext>
            </a:extLst>
          </p:cNvPr>
          <p:cNvSpPr txBox="1"/>
          <p:nvPr/>
        </p:nvSpPr>
        <p:spPr>
          <a:xfrm>
            <a:off x="10563537" y="1518230"/>
            <a:ext cx="1454576" cy="26867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lvl="0"/>
            <a:r>
              <a:rPr lang="pl-PL" sz="1698" dirty="0"/>
              <a:t>Strefa wiedzy </a:t>
            </a:r>
          </a:p>
        </p:txBody>
      </p:sp>
    </p:spTree>
    <p:extLst>
      <p:ext uri="{BB962C8B-B14F-4D97-AF65-F5344CB8AC3E}">
        <p14:creationId xmlns:p14="http://schemas.microsoft.com/office/powerpoint/2010/main" val="357089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354452" y="1573959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pic>
        <p:nvPicPr>
          <p:cNvPr id="28" name="Obraz 44">
            <a:extLst>
              <a:ext uri="{FF2B5EF4-FFF2-40B4-BE49-F238E27FC236}">
                <a16:creationId xmlns:a16="http://schemas.microsoft.com/office/drawing/2014/main" id="{AA1AF559-B1B5-475B-816C-9ECEB9CA3B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70"/>
            <a:ext cx="908164" cy="340872"/>
          </a:xfrm>
          <a:prstGeom prst="rect">
            <a:avLst/>
          </a:prstGeom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2377552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352259" y="1567431"/>
            <a:ext cx="6103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Kryteria rankingujące wspólne dla Projektu </a:t>
            </a:r>
            <a:r>
              <a:rPr lang="pl-PL" dirty="0">
                <a:solidFill>
                  <a:srgbClr val="C00000"/>
                </a:solidFill>
              </a:rPr>
              <a:t>(ocena punktowa):</a:t>
            </a:r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E6462270-ADEE-44DD-B8D3-C4ABB3730A46}"/>
              </a:ext>
            </a:extLst>
          </p:cNvPr>
          <p:cNvSpPr/>
          <p:nvPr/>
        </p:nvSpPr>
        <p:spPr>
          <a:xfrm rot="17993071">
            <a:off x="6401039" y="-296943"/>
            <a:ext cx="3338818" cy="2892489"/>
          </a:xfrm>
          <a:prstGeom prst="triangle">
            <a:avLst/>
          </a:prstGeom>
          <a:blipFill dpi="0" rotWithShape="0">
            <a:blip r:embed="rId5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7CE05BE-B042-4E74-9A14-CD1A37A76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452" y="995222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7261203-EE7F-4623-A117-AE89B5D25B6C}"/>
              </a:ext>
            </a:extLst>
          </p:cNvPr>
          <p:cNvSpPr/>
          <p:nvPr/>
        </p:nvSpPr>
        <p:spPr>
          <a:xfrm>
            <a:off x="354452" y="2555543"/>
            <a:ext cx="8206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Obraz 19">
            <a:extLst>
              <a:ext uri="{FF2B5EF4-FFF2-40B4-BE49-F238E27FC236}">
                <a16:creationId xmlns:a16="http://schemas.microsoft.com/office/drawing/2014/main" id="{B7D816FC-C8D2-4EB0-8C4E-5E0F19155F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597CC4-BC07-466E-89A3-B659C5AE4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418377"/>
              </p:ext>
            </p:extLst>
          </p:nvPr>
        </p:nvGraphicFramePr>
        <p:xfrm>
          <a:off x="415631" y="2543822"/>
          <a:ext cx="6952246" cy="2101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736">
                  <a:extLst>
                    <a:ext uri="{9D8B030D-6E8A-4147-A177-3AD203B41FA5}">
                      <a16:colId xmlns:a16="http://schemas.microsoft.com/office/drawing/2014/main" val="3587057460"/>
                    </a:ext>
                  </a:extLst>
                </a:gridCol>
                <a:gridCol w="6619510">
                  <a:extLst>
                    <a:ext uri="{9D8B030D-6E8A-4147-A177-3AD203B41FA5}">
                      <a16:colId xmlns:a16="http://schemas.microsoft.com/office/drawing/2014/main" val="1759051034"/>
                    </a:ext>
                  </a:extLst>
                </a:gridCol>
              </a:tblGrid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Innowacja w skali minimum krajowej jest efektem wyników prac B+R         </a:t>
                      </a:r>
                      <a:r>
                        <a:rPr lang="pl-PL" sz="1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(0/1/2/3/12)</a:t>
                      </a:r>
                      <a:endParaRPr lang="pl-PL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310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2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Potencjał innowacji do transformacji rynku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(0/3/5)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4147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3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err="1">
                          <a:solidFill>
                            <a:schemeClr val="tx1"/>
                          </a:solidFill>
                          <a:effectLst/>
                        </a:rPr>
                        <a:t>Ekoinnowacja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 na poziomie kraju                   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(0/1/2)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783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4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Innowacja cyfrowa na poziomie kraju          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(0/1/2)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6595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5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w związku z projektem              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(0/2)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98211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6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Społeczne znaczenie innowacji                      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(0/2)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003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347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354452" y="1573959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E0759B15-A736-4F17-8E18-F63C63C49152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pic>
        <p:nvPicPr>
          <p:cNvPr id="28" name="Obraz 44">
            <a:extLst>
              <a:ext uri="{FF2B5EF4-FFF2-40B4-BE49-F238E27FC236}">
                <a16:creationId xmlns:a16="http://schemas.microsoft.com/office/drawing/2014/main" id="{AA1AF559-B1B5-475B-816C-9ECEB9CA3B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70"/>
            <a:ext cx="908164" cy="340872"/>
          </a:xfrm>
          <a:prstGeom prst="rect">
            <a:avLst/>
          </a:prstGeom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009DA249-16FA-4145-907C-04F96879EDD1}"/>
              </a:ext>
            </a:extLst>
          </p:cNvPr>
          <p:cNvSpPr txBox="1">
            <a:spLocks/>
          </p:cNvSpPr>
          <p:nvPr/>
        </p:nvSpPr>
        <p:spPr>
          <a:xfrm>
            <a:off x="432344" y="2377552"/>
            <a:ext cx="6569185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56FA91A-ACA9-481B-8F16-6BEDDAF01EE3}"/>
              </a:ext>
            </a:extLst>
          </p:cNvPr>
          <p:cNvSpPr/>
          <p:nvPr/>
        </p:nvSpPr>
        <p:spPr>
          <a:xfrm>
            <a:off x="352259" y="1567431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Kryteria rozstrzygające</a:t>
            </a:r>
            <a:r>
              <a:rPr lang="pl-PL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E6462270-ADEE-44DD-B8D3-C4ABB3730A46}"/>
              </a:ext>
            </a:extLst>
          </p:cNvPr>
          <p:cNvSpPr/>
          <p:nvPr/>
        </p:nvSpPr>
        <p:spPr>
          <a:xfrm rot="17993071">
            <a:off x="6401039" y="-296943"/>
            <a:ext cx="3338818" cy="2892489"/>
          </a:xfrm>
          <a:prstGeom prst="triangle">
            <a:avLst/>
          </a:prstGeom>
          <a:blipFill dpi="0" rotWithShape="0">
            <a:blip r:embed="rId5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7CE05BE-B042-4E74-9A14-CD1A37A76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452" y="995222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7261203-EE7F-4623-A117-AE89B5D25B6C}"/>
              </a:ext>
            </a:extLst>
          </p:cNvPr>
          <p:cNvSpPr/>
          <p:nvPr/>
        </p:nvSpPr>
        <p:spPr>
          <a:xfrm>
            <a:off x="354452" y="2555543"/>
            <a:ext cx="8206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Obraz 19">
            <a:extLst>
              <a:ext uri="{FF2B5EF4-FFF2-40B4-BE49-F238E27FC236}">
                <a16:creationId xmlns:a16="http://schemas.microsoft.com/office/drawing/2014/main" id="{B7D816FC-C8D2-4EB0-8C4E-5E0F19155F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597CC4-BC07-466E-89A3-B659C5AE4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198394"/>
              </p:ext>
            </p:extLst>
          </p:nvPr>
        </p:nvGraphicFramePr>
        <p:xfrm>
          <a:off x="410662" y="2543822"/>
          <a:ext cx="7171943" cy="1400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251">
                  <a:extLst>
                    <a:ext uri="{9D8B030D-6E8A-4147-A177-3AD203B41FA5}">
                      <a16:colId xmlns:a16="http://schemas.microsoft.com/office/drawing/2014/main" val="3587057460"/>
                    </a:ext>
                  </a:extLst>
                </a:gridCol>
                <a:gridCol w="6828692">
                  <a:extLst>
                    <a:ext uri="{9D8B030D-6E8A-4147-A177-3AD203B41FA5}">
                      <a16:colId xmlns:a16="http://schemas.microsoft.com/office/drawing/2014/main" val="1759051034"/>
                    </a:ext>
                  </a:extLst>
                </a:gridCol>
              </a:tblGrid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Innowacja w skali minimum krajowej jest efektem wyników prac B+R         </a:t>
                      </a:r>
                      <a:r>
                        <a:rPr lang="pl-PL" sz="1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(liczba punktów)</a:t>
                      </a:r>
                      <a:endParaRPr lang="pl-PL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310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2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Potencjał innowacji do transformacji rynku                                          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(liczba punktów)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4147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3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Wnioskodawca jest członkiem Krajowego Klastra </a:t>
                      </a: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Kluczowego                        </a:t>
                      </a:r>
                      <a:r>
                        <a:rPr lang="pl-PL" sz="140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TAK/NIE)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78367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4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B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Stopa bezrobocia w powiecie, w którym zlokalizowany jest projekt             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(dane GUS)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6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802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pic>
        <p:nvPicPr>
          <p:cNvPr id="20" name="Obraz 44">
            <a:extLst>
              <a:ext uri="{FF2B5EF4-FFF2-40B4-BE49-F238E27FC236}">
                <a16:creationId xmlns:a16="http://schemas.microsoft.com/office/drawing/2014/main" id="{2DBCAE77-5204-4386-981E-9FC258C94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473" y="487081"/>
            <a:ext cx="908164" cy="340872"/>
          </a:xfrm>
          <a:prstGeom prst="rect">
            <a:avLst/>
          </a:prstGeom>
        </p:spPr>
      </p:pic>
      <p:sp>
        <p:nvSpPr>
          <p:cNvPr id="21" name="Prostokąt 1">
            <a:extLst>
              <a:ext uri="{FF2B5EF4-FFF2-40B4-BE49-F238E27FC236}">
                <a16:creationId xmlns:a16="http://schemas.microsoft.com/office/drawing/2014/main" id="{046C7478-C624-4558-A37B-5DAD81FE0405}"/>
              </a:ext>
            </a:extLst>
          </p:cNvPr>
          <p:cNvSpPr/>
          <p:nvPr/>
        </p:nvSpPr>
        <p:spPr>
          <a:xfrm>
            <a:off x="-787" y="365307"/>
            <a:ext cx="4583178" cy="534830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C0000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+mj-lt"/>
              </a:rPr>
              <a:t>Nowa perspektywa 2021-2027</a:t>
            </a:r>
          </a:p>
        </p:txBody>
      </p:sp>
      <p:pic>
        <p:nvPicPr>
          <p:cNvPr id="27" name="Obraz 1">
            <a:extLst>
              <a:ext uri="{FF2B5EF4-FFF2-40B4-BE49-F238E27FC236}">
                <a16:creationId xmlns:a16="http://schemas.microsoft.com/office/drawing/2014/main" id="{68C5742E-D955-421F-983A-39F74830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438" y="6114958"/>
            <a:ext cx="4829818" cy="65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91E7E17-3E49-4C41-957C-1CAF1C241F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" y="1042147"/>
            <a:ext cx="8286400" cy="420006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5EB25F2-E41A-4A34-A5BE-F33AEFC3F65E}"/>
              </a:ext>
            </a:extLst>
          </p:cNvPr>
          <p:cNvSpPr/>
          <p:nvPr/>
        </p:nvSpPr>
        <p:spPr>
          <a:xfrm>
            <a:off x="5984719" y="4901802"/>
            <a:ext cx="6078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2">
                    <a:lumMod val="50000"/>
                  </a:schemeClr>
                </a:solidFill>
                <a:ea typeface="+mj-ea"/>
                <a:cs typeface="Times New Roman"/>
              </a:rPr>
              <a:t>+10 punktów procentowych w przypadku inwestycji średnich przedsiębiorstw, </a:t>
            </a:r>
          </a:p>
          <a:p>
            <a:r>
              <a:rPr lang="pl-PL" dirty="0">
                <a:solidFill>
                  <a:schemeClr val="bg2">
                    <a:lumMod val="50000"/>
                  </a:schemeClr>
                </a:solidFill>
                <a:ea typeface="+mj-ea"/>
                <a:cs typeface="Times New Roman"/>
              </a:rPr>
              <a:t>+ 20 punktów procentowych w przypadku inwestycji małych przedsiębiorstw.</a:t>
            </a:r>
          </a:p>
          <a:p>
            <a:r>
              <a:rPr lang="pl-PL" dirty="0">
                <a:solidFill>
                  <a:schemeClr val="bg2">
                    <a:lumMod val="50000"/>
                  </a:schemeClr>
                </a:solidFill>
                <a:ea typeface="+mj-ea"/>
                <a:cs typeface="Times New Roman"/>
                <a:hlinkClick r:id="rId7"/>
              </a:rPr>
              <a:t>https://www.parp.gov.pl/mapa-pomocy-regionalnej-dla-polski</a:t>
            </a:r>
            <a:endParaRPr lang="pl-PL" dirty="0">
              <a:solidFill>
                <a:schemeClr val="bg2">
                  <a:lumMod val="50000"/>
                </a:schemeClr>
              </a:solidFill>
              <a:ea typeface="+mj-ea"/>
              <a:cs typeface="Times New Roman"/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  <a:ea typeface="+mj-ea"/>
              <a:cs typeface="Times New Roman"/>
            </a:endParaRPr>
          </a:p>
        </p:txBody>
      </p:sp>
      <p:sp>
        <p:nvSpPr>
          <p:cNvPr id="14" name="Trójkąt równoramienny 13">
            <a:extLst>
              <a:ext uri="{FF2B5EF4-FFF2-40B4-BE49-F238E27FC236}">
                <a16:creationId xmlns:a16="http://schemas.microsoft.com/office/drawing/2014/main" id="{0B0C7992-5AA7-4861-B777-13233E952C8D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8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8919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4"/>
          <p:cNvSpPr txBox="1"/>
          <p:nvPr/>
        </p:nvSpPr>
        <p:spPr>
          <a:xfrm>
            <a:off x="904671" y="5240823"/>
            <a:ext cx="3074301" cy="30894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179055" algn="ctr">
              <a:lnSpc>
                <a:spcPct val="100600"/>
              </a:lnSpc>
              <a:spcBef>
                <a:spcPts val="58"/>
              </a:spcBef>
            </a:pPr>
            <a:r>
              <a:rPr lang="pl-PL" sz="1940" dirty="0">
                <a:solidFill>
                  <a:srgbClr val="860000"/>
                </a:solidFill>
                <a:latin typeface="Novel Pro Light" panose="02000000000000000000" pitchFamily="50" charset="-18"/>
              </a:rPr>
              <a:t> www.parp.gov.pl</a:t>
            </a:r>
            <a:endParaRPr sz="1940" dirty="0">
              <a:solidFill>
                <a:srgbClr val="860000"/>
              </a:solidFill>
              <a:latin typeface="Novel Pro Light" panose="02000000000000000000" pitchFamily="50" charset="-18"/>
              <a:cs typeface="Novel Pro"/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6327039" y="2920715"/>
            <a:ext cx="0" cy="4015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Prostokąt 175"/>
          <p:cNvSpPr/>
          <p:nvPr/>
        </p:nvSpPr>
        <p:spPr>
          <a:xfrm flipV="1">
            <a:off x="904674" y="4467796"/>
            <a:ext cx="3074302" cy="554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171" name="object 5"/>
          <p:cNvSpPr txBox="1">
            <a:spLocks/>
          </p:cNvSpPr>
          <p:nvPr/>
        </p:nvSpPr>
        <p:spPr>
          <a:xfrm>
            <a:off x="659589" y="4549638"/>
            <a:ext cx="3819140" cy="42106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 algn="ctr">
              <a:spcBef>
                <a:spcPts val="82"/>
              </a:spcBef>
            </a:pPr>
            <a:r>
              <a:rPr lang="pl-PL" sz="2668" b="0" kern="0" dirty="0">
                <a:solidFill>
                  <a:schemeClr val="bg1"/>
                </a:solidFill>
                <a:latin typeface="Novel Pro Light" panose="02000000000000000000" pitchFamily="50" charset="-18"/>
              </a:rPr>
              <a:t>Zapraszamy!</a:t>
            </a:r>
            <a:endParaRPr lang="pl-PL" sz="2668" b="0" kern="0" dirty="0">
              <a:solidFill>
                <a:schemeClr val="bg1"/>
              </a:solidFill>
              <a:latin typeface="Novel Pro Light" panose="02000000000000000000" pitchFamily="50" charset="-18"/>
              <a:cs typeface="Novel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96161" y="1750934"/>
            <a:ext cx="747374" cy="2709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98" spc="6" dirty="0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FAQ</a:t>
            </a:r>
          </a:p>
        </p:txBody>
      </p:sp>
      <p:sp>
        <p:nvSpPr>
          <p:cNvPr id="156" name="object 49"/>
          <p:cNvSpPr txBox="1"/>
          <p:nvPr/>
        </p:nvSpPr>
        <p:spPr>
          <a:xfrm>
            <a:off x="5196161" y="3423212"/>
            <a:ext cx="2122762" cy="2709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98" spc="6" dirty="0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Infolinia PARP</a:t>
            </a:r>
          </a:p>
        </p:txBody>
      </p:sp>
      <p:sp>
        <p:nvSpPr>
          <p:cNvPr id="169" name="object 49"/>
          <p:cNvSpPr txBox="1"/>
          <p:nvPr/>
        </p:nvSpPr>
        <p:spPr>
          <a:xfrm>
            <a:off x="8680387" y="1925499"/>
            <a:ext cx="1946686" cy="26245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98" spc="6" dirty="0" err="1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Livechat</a:t>
            </a:r>
            <a:r>
              <a:rPr lang="pl-PL" sz="1698" spc="6" dirty="0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/</a:t>
            </a:r>
            <a:r>
              <a:rPr lang="pl-PL" sz="1698" spc="6" dirty="0" err="1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Messanger</a:t>
            </a:r>
            <a:endParaRPr lang="pl-PL" sz="1698" spc="6" dirty="0">
              <a:solidFill>
                <a:srgbClr val="C00000"/>
              </a:solidFill>
              <a:latin typeface="Novel Pro" panose="02000000000000000000" pitchFamily="50" charset="-18"/>
              <a:cs typeface="Novel Pro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137792" y="2021669"/>
            <a:ext cx="194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pytania.parp.gov.pl</a:t>
            </a:r>
            <a:endParaRPr lang="pl-PL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object 49"/>
          <p:cNvSpPr txBox="1"/>
          <p:nvPr/>
        </p:nvSpPr>
        <p:spPr>
          <a:xfrm>
            <a:off x="5205888" y="2404866"/>
            <a:ext cx="2493826" cy="24764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baza pytań i odpowiedzi</a:t>
            </a:r>
          </a:p>
        </p:txBody>
      </p:sp>
      <p:sp>
        <p:nvSpPr>
          <p:cNvPr id="48" name="object 49"/>
          <p:cNvSpPr txBox="1"/>
          <p:nvPr/>
        </p:nvSpPr>
        <p:spPr>
          <a:xfrm>
            <a:off x="5205888" y="3809283"/>
            <a:ext cx="2712427" cy="26245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98" b="1" spc="6" dirty="0">
                <a:solidFill>
                  <a:schemeClr val="tx1">
                    <a:lumMod val="50000"/>
                    <a:lumOff val="50000"/>
                  </a:schemeClr>
                </a:solidFill>
                <a:cs typeface="Novel Pro"/>
              </a:rPr>
              <a:t>801 332 202 </a:t>
            </a:r>
            <a:r>
              <a:rPr lang="pl-PL" sz="1698" b="1" spc="6" dirty="0">
                <a:solidFill>
                  <a:srgbClr val="C00000"/>
                </a:solidFill>
                <a:cs typeface="Novel Pro"/>
              </a:rPr>
              <a:t>/</a:t>
            </a:r>
            <a:r>
              <a:rPr lang="pl-PL" sz="1698" b="1" spc="6" dirty="0">
                <a:solidFill>
                  <a:schemeClr val="tx1">
                    <a:lumMod val="50000"/>
                    <a:lumOff val="50000"/>
                  </a:schemeClr>
                </a:solidFill>
                <a:cs typeface="Novel Pro"/>
              </a:rPr>
              <a:t> 22 574 07 07</a:t>
            </a:r>
          </a:p>
        </p:txBody>
      </p:sp>
      <p:sp>
        <p:nvSpPr>
          <p:cNvPr id="50" name="object 49"/>
          <p:cNvSpPr txBox="1"/>
          <p:nvPr/>
        </p:nvSpPr>
        <p:spPr>
          <a:xfrm>
            <a:off x="5205888" y="4220590"/>
            <a:ext cx="2805879" cy="124227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Udzielamy informacji </a:t>
            </a:r>
            <a:b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</a:b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o programach pomocowych realizowanych przez PARP </a:t>
            </a:r>
            <a:b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</a:b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– od poniedziałku do piątku </a:t>
            </a:r>
            <a:b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</a:b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w godzinach od 8:30 do 16:30</a:t>
            </a:r>
          </a:p>
        </p:txBody>
      </p:sp>
      <p:sp>
        <p:nvSpPr>
          <p:cNvPr id="52" name="object 49"/>
          <p:cNvSpPr txBox="1"/>
          <p:nvPr/>
        </p:nvSpPr>
        <p:spPr>
          <a:xfrm>
            <a:off x="8680387" y="2237140"/>
            <a:ext cx="2654134" cy="49630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bezzwłocznie uzyskasz odpowiedź na ogólne pytania</a:t>
            </a:r>
          </a:p>
        </p:txBody>
      </p:sp>
      <p:sp>
        <p:nvSpPr>
          <p:cNvPr id="30" name="object 49"/>
          <p:cNvSpPr txBox="1"/>
          <p:nvPr/>
        </p:nvSpPr>
        <p:spPr>
          <a:xfrm>
            <a:off x="8691682" y="4345929"/>
            <a:ext cx="3142126" cy="148432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Biuro Regionalne PARP </a:t>
            </a:r>
          </a:p>
          <a:p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World Trade Center</a:t>
            </a:r>
          </a:p>
          <a:p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ul. Bukowska 12 lok. 127, </a:t>
            </a:r>
          </a:p>
          <a:p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60-810 Poznań</a:t>
            </a:r>
          </a:p>
          <a:p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– od poniedziałku do piątku </a:t>
            </a:r>
            <a:b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</a:b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w godzinach od 8:30 do 16:30</a:t>
            </a:r>
          </a:p>
        </p:txBody>
      </p:sp>
      <p:sp>
        <p:nvSpPr>
          <p:cNvPr id="32" name="object 49"/>
          <p:cNvSpPr txBox="1"/>
          <p:nvPr/>
        </p:nvSpPr>
        <p:spPr>
          <a:xfrm>
            <a:off x="8691682" y="3980466"/>
            <a:ext cx="3597758" cy="2709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98" spc="6" dirty="0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Punkt informacyjny Poznań</a:t>
            </a: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28" y="0"/>
            <a:ext cx="12191144" cy="102619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/>
          </a:p>
        </p:txBody>
      </p:sp>
      <p:sp>
        <p:nvSpPr>
          <p:cNvPr id="36" name="object 5"/>
          <p:cNvSpPr txBox="1">
            <a:spLocks/>
          </p:cNvSpPr>
          <p:nvPr/>
        </p:nvSpPr>
        <p:spPr>
          <a:xfrm>
            <a:off x="1336602" y="425496"/>
            <a:ext cx="9333965" cy="43048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 algn="ctr">
              <a:spcBef>
                <a:spcPts val="82"/>
              </a:spcBef>
            </a:pPr>
            <a:r>
              <a:rPr lang="pl-PL" sz="2729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 pitchFamily="50" charset="-18"/>
                <a:cs typeface="Novel Pro"/>
              </a:rPr>
              <a:t>JESTEŚMY DOSTĘPNI</a:t>
            </a:r>
          </a:p>
        </p:txBody>
      </p:sp>
      <p:cxnSp>
        <p:nvCxnSpPr>
          <p:cNvPr id="37" name="Łącznik prosty 140"/>
          <p:cNvCxnSpPr/>
          <p:nvPr/>
        </p:nvCxnSpPr>
        <p:spPr>
          <a:xfrm flipV="1">
            <a:off x="428" y="1026197"/>
            <a:ext cx="12191144" cy="13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871561" y="6646118"/>
            <a:ext cx="12191144" cy="732173"/>
            <a:chOff x="0" y="10074275"/>
            <a:chExt cx="20104100" cy="1207407"/>
          </a:xfrm>
        </p:grpSpPr>
        <p:sp>
          <p:nvSpPr>
            <p:cNvPr id="51" name="Блок-схема: процесс 50"/>
            <p:cNvSpPr/>
            <p:nvPr/>
          </p:nvSpPr>
          <p:spPr>
            <a:xfrm>
              <a:off x="0" y="10074275"/>
              <a:ext cx="20104100" cy="1207407"/>
            </a:xfrm>
            <a:prstGeom prst="flowChartProcess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/>
            </a:p>
          </p:txBody>
        </p:sp>
        <p:sp>
          <p:nvSpPr>
            <p:cNvPr id="59" name="object 8"/>
            <p:cNvSpPr txBox="1"/>
            <p:nvPr/>
          </p:nvSpPr>
          <p:spPr>
            <a:xfrm>
              <a:off x="7174332" y="10697463"/>
              <a:ext cx="4572713" cy="373175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14481" marR="209475" algn="ctr">
                <a:lnSpc>
                  <a:spcPct val="101000"/>
                </a:lnSpc>
                <a:spcBef>
                  <a:spcPts val="58"/>
                </a:spcBef>
              </a:pPr>
              <a:endParaRPr lang="pl-PL" sz="1455" dirty="0">
                <a:solidFill>
                  <a:srgbClr val="FFFFFF"/>
                </a:solidFill>
                <a:latin typeface="Novel Pro Light" panose="02000000000000000000" pitchFamily="50" charset="-18"/>
                <a:cs typeface="Novel Pro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07" y="1576518"/>
            <a:ext cx="4083085" cy="2495218"/>
          </a:xfrm>
          <a:prstGeom prst="rect">
            <a:avLst/>
          </a:prstGeom>
        </p:spPr>
      </p:pic>
      <p:pic>
        <p:nvPicPr>
          <p:cNvPr id="44" name="Obraz 44">
            <a:extLst>
              <a:ext uri="{FF2B5EF4-FFF2-40B4-BE49-F238E27FC236}">
                <a16:creationId xmlns:a16="http://schemas.microsoft.com/office/drawing/2014/main" id="{56D2FE1B-F07B-4292-AE9D-701483ABDE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550" y="372603"/>
            <a:ext cx="908164" cy="340872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FE25660-1CF6-4726-846C-C1AB47F468C9}"/>
              </a:ext>
            </a:extLst>
          </p:cNvPr>
          <p:cNvSpPr/>
          <p:nvPr/>
        </p:nvSpPr>
        <p:spPr>
          <a:xfrm>
            <a:off x="8584866" y="3010511"/>
            <a:ext cx="2164247" cy="363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pc="6" dirty="0">
                <a:solidFill>
                  <a:srgbClr val="C00000"/>
                </a:solidFill>
                <a:latin typeface="Novel Pro" panose="02000000000000000000" pitchFamily="50" charset="-18"/>
                <a:cs typeface="Novel Pro"/>
              </a:rPr>
              <a:t>Zarezerwuj rozmowę</a:t>
            </a:r>
          </a:p>
        </p:txBody>
      </p:sp>
      <p:sp>
        <p:nvSpPr>
          <p:cNvPr id="29" name="object 49">
            <a:extLst>
              <a:ext uri="{FF2B5EF4-FFF2-40B4-BE49-F238E27FC236}">
                <a16:creationId xmlns:a16="http://schemas.microsoft.com/office/drawing/2014/main" id="{EB8A33C8-5AFC-4EE3-B322-148A6C8D8210}"/>
              </a:ext>
            </a:extLst>
          </p:cNvPr>
          <p:cNvSpPr txBox="1"/>
          <p:nvPr/>
        </p:nvSpPr>
        <p:spPr>
          <a:xfrm>
            <a:off x="8691682" y="3360556"/>
            <a:ext cx="2900483" cy="24764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600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Novel Pro Light" panose="02000000000000000000"/>
                <a:cs typeface="Novel Pro"/>
              </a:rPr>
              <a:t>Zamów rozmowę - oddzwonimy</a:t>
            </a:r>
          </a:p>
        </p:txBody>
      </p:sp>
      <p:pic>
        <p:nvPicPr>
          <p:cNvPr id="39" name="Obraz 1">
            <a:extLst>
              <a:ext uri="{FF2B5EF4-FFF2-40B4-BE49-F238E27FC236}">
                <a16:creationId xmlns:a16="http://schemas.microsoft.com/office/drawing/2014/main" id="{11DE0F6E-66E2-4FF6-941C-FF3DFFA31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438" y="6114958"/>
            <a:ext cx="4829818" cy="65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F9B7AEF-6A07-4A1E-A234-D4881016B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076" y="1794845"/>
            <a:ext cx="2907772" cy="1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0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21" name="Prostokąt 1">
            <a:extLst>
              <a:ext uri="{FF2B5EF4-FFF2-40B4-BE49-F238E27FC236}">
                <a16:creationId xmlns:a16="http://schemas.microsoft.com/office/drawing/2014/main" id="{046C7478-C624-4558-A37B-5DAD81FE0405}"/>
              </a:ext>
            </a:extLst>
          </p:cNvPr>
          <p:cNvSpPr/>
          <p:nvPr/>
        </p:nvSpPr>
        <p:spPr>
          <a:xfrm>
            <a:off x="-787" y="365307"/>
            <a:ext cx="4583178" cy="534830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C0000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atin typeface="+mj-lt"/>
              </a:rPr>
              <a:t>Nowe Fundusze Europejskie 2021-2027</a:t>
            </a:r>
          </a:p>
        </p:txBody>
      </p:sp>
      <p:pic>
        <p:nvPicPr>
          <p:cNvPr id="27" name="Obraz 1">
            <a:extLst>
              <a:ext uri="{FF2B5EF4-FFF2-40B4-BE49-F238E27FC236}">
                <a16:creationId xmlns:a16="http://schemas.microsoft.com/office/drawing/2014/main" id="{68C5742E-D955-421F-983A-39F74830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438" y="6114958"/>
            <a:ext cx="4829818" cy="65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44E7A5DE-90A3-4405-9608-0F12FFEA4B51}"/>
              </a:ext>
            </a:extLst>
          </p:cNvPr>
          <p:cNvGrpSpPr/>
          <p:nvPr/>
        </p:nvGrpSpPr>
        <p:grpSpPr>
          <a:xfrm>
            <a:off x="550666" y="1617983"/>
            <a:ext cx="5334319" cy="1017858"/>
            <a:chOff x="937436" y="2790767"/>
            <a:chExt cx="3581839" cy="1171802"/>
          </a:xfrm>
        </p:grpSpPr>
        <p:sp>
          <p:nvSpPr>
            <p:cNvPr id="29" name="Prostokąt: zaokrąglone rogi 28">
              <a:extLst>
                <a:ext uri="{FF2B5EF4-FFF2-40B4-BE49-F238E27FC236}">
                  <a16:creationId xmlns:a16="http://schemas.microsoft.com/office/drawing/2014/main" id="{8BF0474D-1247-42B4-9852-AB1D86912500}"/>
                </a:ext>
              </a:extLst>
            </p:cNvPr>
            <p:cNvSpPr/>
            <p:nvPr/>
          </p:nvSpPr>
          <p:spPr>
            <a:xfrm>
              <a:off x="943437" y="2790767"/>
              <a:ext cx="3535930" cy="11718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mpd="thinThick">
              <a:solidFill>
                <a:schemeClr val="bg2">
                  <a:lumMod val="90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E2708B8F-2675-4274-9043-2EE08A8D2DC5}"/>
                </a:ext>
              </a:extLst>
            </p:cNvPr>
            <p:cNvSpPr/>
            <p:nvPr/>
          </p:nvSpPr>
          <p:spPr>
            <a:xfrm>
              <a:off x="937436" y="2855598"/>
              <a:ext cx="3581839" cy="999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701" algn="ctr">
                <a:lnSpc>
                  <a:spcPct val="90000"/>
                </a:lnSpc>
                <a:spcBef>
                  <a:spcPts val="600"/>
                </a:spcBef>
              </a:pPr>
              <a:r>
                <a:rPr lang="pl-PL" sz="2800" kern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Budżet programu:</a:t>
              </a:r>
              <a:br>
                <a:rPr lang="pl-PL" sz="2800" kern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pl-PL" sz="2800" b="1" kern="0" dirty="0">
                  <a:solidFill>
                    <a:srgbClr val="C00000"/>
                  </a:solidFill>
                </a:rPr>
                <a:t>2,82 mld euro        </a:t>
              </a:r>
              <a:r>
                <a:rPr lang="pl-PL" sz="1600" b="1" dirty="0"/>
                <a:t>(z 7,97 mld EUR)</a:t>
              </a:r>
              <a:endParaRPr lang="pl-PL" sz="1600" b="1" kern="0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CC2D35F3-E499-4C6B-AA36-B605B34C1CD4}"/>
              </a:ext>
            </a:extLst>
          </p:cNvPr>
          <p:cNvSpPr/>
          <p:nvPr/>
        </p:nvSpPr>
        <p:spPr>
          <a:xfrm>
            <a:off x="180238" y="1140981"/>
            <a:ext cx="509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ea typeface="+mj-ea"/>
                <a:cs typeface="Times New Roman"/>
              </a:rPr>
              <a:t>Fundusze Europejskie dla Nowoczesnej Gospodarki </a:t>
            </a:r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2D31C113-05F0-4191-AD40-21759EE2E64F}"/>
              </a:ext>
            </a:extLst>
          </p:cNvPr>
          <p:cNvSpPr/>
          <p:nvPr/>
        </p:nvSpPr>
        <p:spPr>
          <a:xfrm>
            <a:off x="1989815" y="3317828"/>
            <a:ext cx="5265948" cy="10178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mpd="thinThick">
            <a:solidFill>
              <a:schemeClr val="bg2">
                <a:lumMod val="9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A8CCC746-4B6B-450F-8314-415B1F5DD008}"/>
              </a:ext>
            </a:extLst>
          </p:cNvPr>
          <p:cNvSpPr/>
          <p:nvPr/>
        </p:nvSpPr>
        <p:spPr>
          <a:xfrm>
            <a:off x="1980878" y="3374142"/>
            <a:ext cx="533431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>
              <a:lnSpc>
                <a:spcPct val="90000"/>
              </a:lnSpc>
              <a:spcBef>
                <a:spcPts val="600"/>
              </a:spcBef>
            </a:pPr>
            <a:r>
              <a:rPr lang="pl-PL" sz="28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Budżet programu:</a:t>
            </a:r>
            <a:br>
              <a:rPr lang="pl-PL" sz="28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2800" b="1" kern="0" dirty="0">
                <a:solidFill>
                  <a:srgbClr val="C00000"/>
                </a:solidFill>
              </a:rPr>
              <a:t>1,39 mld euro</a:t>
            </a:r>
            <a:r>
              <a:rPr lang="pl-PL" sz="2800" b="1" dirty="0"/>
              <a:t>        </a:t>
            </a:r>
            <a:r>
              <a:rPr lang="pl-PL" sz="1600" b="1" dirty="0"/>
              <a:t>(z 2,65 mld EUR)</a:t>
            </a:r>
            <a:endParaRPr lang="pl-PL" sz="1600" b="1" kern="0" dirty="0">
              <a:solidFill>
                <a:srgbClr val="C00000"/>
              </a:solidFill>
            </a:endParaRPr>
          </a:p>
        </p:txBody>
      </p:sp>
      <p:sp>
        <p:nvSpPr>
          <p:cNvPr id="42" name="Prostokąt: zaokrąglone rogi 41">
            <a:extLst>
              <a:ext uri="{FF2B5EF4-FFF2-40B4-BE49-F238E27FC236}">
                <a16:creationId xmlns:a16="http://schemas.microsoft.com/office/drawing/2014/main" id="{72050E6E-8E82-4AF5-BA95-8EFB6CA1AFD4}"/>
              </a:ext>
            </a:extLst>
          </p:cNvPr>
          <p:cNvSpPr/>
          <p:nvPr/>
        </p:nvSpPr>
        <p:spPr>
          <a:xfrm>
            <a:off x="3431752" y="4947337"/>
            <a:ext cx="5265948" cy="10178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mpd="thinThick">
            <a:solidFill>
              <a:schemeClr val="bg2">
                <a:lumMod val="9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F516137C-B628-458B-8543-F358A587B5A6}"/>
              </a:ext>
            </a:extLst>
          </p:cNvPr>
          <p:cNvSpPr/>
          <p:nvPr/>
        </p:nvSpPr>
        <p:spPr>
          <a:xfrm>
            <a:off x="3422815" y="5003651"/>
            <a:ext cx="533431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>
              <a:lnSpc>
                <a:spcPct val="90000"/>
              </a:lnSpc>
              <a:spcBef>
                <a:spcPts val="600"/>
              </a:spcBef>
            </a:pPr>
            <a:r>
              <a:rPr lang="pl-PL" sz="28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Budżet programu:</a:t>
            </a:r>
            <a:br>
              <a:rPr lang="pl-PL" sz="28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2800" b="1" kern="0" dirty="0">
                <a:solidFill>
                  <a:srgbClr val="C00000"/>
                </a:solidFill>
              </a:rPr>
              <a:t>1,37 mld zł                </a:t>
            </a:r>
            <a:r>
              <a:rPr lang="pl-PL" sz="1600" b="1" dirty="0"/>
              <a:t>(z 4 mld EUR)</a:t>
            </a:r>
            <a:r>
              <a:rPr lang="pl-PL" sz="1600" b="1" kern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D40BC363-E72D-43AE-B2B2-F5CDDE93B5B9}"/>
              </a:ext>
            </a:extLst>
          </p:cNvPr>
          <p:cNvSpPr/>
          <p:nvPr/>
        </p:nvSpPr>
        <p:spPr>
          <a:xfrm>
            <a:off x="1094633" y="2817375"/>
            <a:ext cx="5412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ea typeface="+mj-ea"/>
                <a:cs typeface="Times New Roman"/>
              </a:rPr>
              <a:t>Fundusze Europejskie dla Polski Wschodniej </a:t>
            </a: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31746197-E931-4A2A-B2CA-19E25D106373}"/>
              </a:ext>
            </a:extLst>
          </p:cNvPr>
          <p:cNvSpPr/>
          <p:nvPr/>
        </p:nvSpPr>
        <p:spPr>
          <a:xfrm>
            <a:off x="1739398" y="4493783"/>
            <a:ext cx="469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ea typeface="+mj-ea"/>
                <a:cs typeface="Times New Roman"/>
              </a:rPr>
              <a:t>Fundusze Europejskie dla Rozwoju Społecznego</a:t>
            </a:r>
          </a:p>
        </p:txBody>
      </p:sp>
      <p:sp>
        <p:nvSpPr>
          <p:cNvPr id="32" name="Trójkąt równoramienny 31">
            <a:extLst>
              <a:ext uri="{FF2B5EF4-FFF2-40B4-BE49-F238E27FC236}">
                <a16:creationId xmlns:a16="http://schemas.microsoft.com/office/drawing/2014/main" id="{515073C6-7DEB-4F06-ABAD-C2ACBCF7308D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5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44">
            <a:extLst>
              <a:ext uri="{FF2B5EF4-FFF2-40B4-BE49-F238E27FC236}">
                <a16:creationId xmlns:a16="http://schemas.microsoft.com/office/drawing/2014/main" id="{E92709FC-EFA9-4358-9A14-2E646FFD2A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69"/>
            <a:ext cx="908164" cy="3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ABDA1582-8BF8-4A33-B320-295BBD379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4049" y="34675"/>
            <a:ext cx="4757951" cy="4973621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8124" y="841283"/>
            <a:ext cx="12194995" cy="6021951"/>
            <a:chOff x="-2301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-2301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6D8F997C-1B57-435D-B215-44E1E1643BA8}"/>
              </a:ext>
            </a:extLst>
          </p:cNvPr>
          <p:cNvSpPr txBox="1">
            <a:spLocks/>
          </p:cNvSpPr>
          <p:nvPr/>
        </p:nvSpPr>
        <p:spPr>
          <a:xfrm>
            <a:off x="438147" y="1878839"/>
            <a:ext cx="10671813" cy="243167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0" lvl="1"/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Wsparcie finansowe dla przedsiębiorców na inwestycje związane z wdrażaniem </a:t>
            </a:r>
            <a:b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</a:b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technologii środowiskowych, których efektem będzie lepsza gospodarka </a:t>
            </a:r>
            <a:b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</a:b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materiałowa, zwiększenie efektywności energetycznej i zmiana filozofii firm </a:t>
            </a:r>
            <a:b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</a:b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 kierunku zero waste. </a:t>
            </a:r>
          </a:p>
          <a:p>
            <a:pPr marL="0" lvl="1">
              <a:lnSpc>
                <a:spcPts val="1000"/>
              </a:lnSpc>
            </a:pPr>
            <a:endParaRPr lang="pl-PL" sz="1800" b="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/>
            </a:endParaRPr>
          </a:p>
          <a:p>
            <a:pPr marL="0" lvl="1"/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Wsparcie finansowe na zakup licencji i oprogramowania umożliwiającego </a:t>
            </a:r>
            <a:b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</a:b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zdalną komunikację i pracę pomiędzy pracownikami i klientami. </a:t>
            </a:r>
          </a:p>
          <a:p>
            <a:pPr marL="0" lvl="1">
              <a:spcBef>
                <a:spcPts val="600"/>
              </a:spcBef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finansowe na dywersyfikację profilu działalności i odbudowę inwestycji </a:t>
            </a:r>
            <a:b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sektorach najbardziej dotkniętych skutkami pandemii.</a:t>
            </a:r>
            <a:endParaRPr lang="pl-PL" sz="1800" b="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14456" y="4907229"/>
            <a:ext cx="6283897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0" name="Obraz 44">
            <a:extLst>
              <a:ext uri="{FF2B5EF4-FFF2-40B4-BE49-F238E27FC236}">
                <a16:creationId xmlns:a16="http://schemas.microsoft.com/office/drawing/2014/main" id="{2DBCAE77-5204-4386-981E-9FC258C949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473" y="487081"/>
            <a:ext cx="908164" cy="340872"/>
          </a:xfrm>
          <a:prstGeom prst="rect">
            <a:avLst/>
          </a:prstGeom>
        </p:spPr>
      </p:pic>
      <p:sp>
        <p:nvSpPr>
          <p:cNvPr id="21" name="Prostokąt 1">
            <a:extLst>
              <a:ext uri="{FF2B5EF4-FFF2-40B4-BE49-F238E27FC236}">
                <a16:creationId xmlns:a16="http://schemas.microsoft.com/office/drawing/2014/main" id="{046C7478-C624-4558-A37B-5DAD81FE0405}"/>
              </a:ext>
            </a:extLst>
          </p:cNvPr>
          <p:cNvSpPr/>
          <p:nvPr/>
        </p:nvSpPr>
        <p:spPr>
          <a:xfrm>
            <a:off x="-787" y="278779"/>
            <a:ext cx="4583178" cy="707886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C0000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sz="2000" dirty="0"/>
              <a:t>Krajowy Plan Odbudowy i Zwiększania Odporności</a:t>
            </a:r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E0382D08-2EB6-4AF4-AAF4-F1C48AB843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493" y="4851858"/>
            <a:ext cx="524191" cy="524191"/>
          </a:xfrm>
          <a:prstGeom prst="rect">
            <a:avLst/>
          </a:prstGeom>
        </p:spPr>
      </p:pic>
      <p:sp>
        <p:nvSpPr>
          <p:cNvPr id="41" name="object 5">
            <a:extLst>
              <a:ext uri="{FF2B5EF4-FFF2-40B4-BE49-F238E27FC236}">
                <a16:creationId xmlns:a16="http://schemas.microsoft.com/office/drawing/2014/main" id="{7911453C-0DCF-41A5-8E6C-C8EE21AC2402}"/>
              </a:ext>
            </a:extLst>
          </p:cNvPr>
          <p:cNvSpPr txBox="1">
            <a:spLocks/>
          </p:cNvSpPr>
          <p:nvPr/>
        </p:nvSpPr>
        <p:spPr>
          <a:xfrm>
            <a:off x="2633608" y="4985810"/>
            <a:ext cx="2619102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 algn="ctr">
              <a:spcBef>
                <a:spcPts val="82"/>
              </a:spcBef>
            </a:pPr>
            <a:r>
              <a:rPr lang="pl-PL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 przygotowaniu</a:t>
            </a:r>
            <a:endParaRPr lang="pl-PL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" name="Trójkąt równoramienny 23">
            <a:extLst>
              <a:ext uri="{FF2B5EF4-FFF2-40B4-BE49-F238E27FC236}">
                <a16:creationId xmlns:a16="http://schemas.microsoft.com/office/drawing/2014/main" id="{4DE9C494-70C4-4A7D-9DCA-853AA45DDF09}"/>
              </a:ext>
            </a:extLst>
          </p:cNvPr>
          <p:cNvSpPr/>
          <p:nvPr/>
        </p:nvSpPr>
        <p:spPr>
          <a:xfrm rot="17993071">
            <a:off x="9687530" y="800608"/>
            <a:ext cx="1873627" cy="1703169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5" name="Obraz 1">
            <a:extLst>
              <a:ext uri="{FF2B5EF4-FFF2-40B4-BE49-F238E27FC236}">
                <a16:creationId xmlns:a16="http://schemas.microsoft.com/office/drawing/2014/main" id="{05504C02-4BCF-4A99-9E61-C9762DBDC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438" y="6114958"/>
            <a:ext cx="4829818" cy="65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42683524-D3BC-4C1F-906A-D03DC3057C44}"/>
              </a:ext>
            </a:extLst>
          </p:cNvPr>
          <p:cNvSpPr/>
          <p:nvPr/>
        </p:nvSpPr>
        <p:spPr>
          <a:xfrm>
            <a:off x="6305408" y="5453637"/>
            <a:ext cx="5265948" cy="10178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mpd="thinThick">
            <a:solidFill>
              <a:schemeClr val="bg2">
                <a:lumMod val="9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3ACBCD4-17ED-4C64-8017-30C97094D26E}"/>
              </a:ext>
            </a:extLst>
          </p:cNvPr>
          <p:cNvSpPr/>
          <p:nvPr/>
        </p:nvSpPr>
        <p:spPr>
          <a:xfrm>
            <a:off x="6554580" y="5498769"/>
            <a:ext cx="533431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>
              <a:lnSpc>
                <a:spcPct val="90000"/>
              </a:lnSpc>
              <a:spcBef>
                <a:spcPts val="600"/>
              </a:spcBef>
            </a:pPr>
            <a:r>
              <a:rPr lang="pl-PL" sz="28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Budżet programu:</a:t>
            </a:r>
            <a:br>
              <a:rPr lang="pl-PL" sz="28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2800" b="1" kern="0" dirty="0">
                <a:solidFill>
                  <a:srgbClr val="C00000"/>
                </a:solidFill>
              </a:rPr>
              <a:t>2,8 mld zł</a:t>
            </a:r>
          </a:p>
        </p:txBody>
      </p:sp>
      <p:sp>
        <p:nvSpPr>
          <p:cNvPr id="27" name="Trójkąt równoramienny 26">
            <a:extLst>
              <a:ext uri="{FF2B5EF4-FFF2-40B4-BE49-F238E27FC236}">
                <a16:creationId xmlns:a16="http://schemas.microsoft.com/office/drawing/2014/main" id="{C8E17C8D-918D-4959-9F85-46A88E821086}"/>
              </a:ext>
            </a:extLst>
          </p:cNvPr>
          <p:cNvSpPr/>
          <p:nvPr/>
        </p:nvSpPr>
        <p:spPr>
          <a:xfrm rot="17993071">
            <a:off x="7248900" y="-265189"/>
            <a:ext cx="3338818" cy="2892489"/>
          </a:xfrm>
          <a:prstGeom prst="triangle">
            <a:avLst/>
          </a:prstGeom>
          <a:blipFill dpi="0" rotWithShape="0">
            <a:blip r:embed="rId8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792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6D8F997C-1B57-435D-B215-44E1E1643BA8}"/>
              </a:ext>
            </a:extLst>
          </p:cNvPr>
          <p:cNvSpPr txBox="1">
            <a:spLocks/>
          </p:cNvSpPr>
          <p:nvPr/>
        </p:nvSpPr>
        <p:spPr>
          <a:xfrm>
            <a:off x="432344" y="2377552"/>
            <a:ext cx="6569185" cy="2580433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Wsparcie finansowe dla przedsiębiorców i ich konsorcjów na kompleksowe projekty badawczo-rozwojowo-inwestycyjne.</a:t>
            </a:r>
          </a:p>
          <a:p>
            <a:pPr marL="7701">
              <a:spcBef>
                <a:spcPts val="82"/>
              </a:spcBef>
            </a:pPr>
            <a:r>
              <a:rPr lang="pl-PL" sz="18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Realizacja projektów w trybie modułowym</a:t>
            </a:r>
          </a:p>
          <a:p>
            <a:pPr marL="7701">
              <a:spcBef>
                <a:spcPts val="82"/>
              </a:spcBef>
            </a:pPr>
            <a:r>
              <a:rPr lang="pl-PL" sz="18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</a:t>
            </a:r>
            <a:r>
              <a:rPr lang="pl-PL" sz="1800" b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B+R lub Wdrożenie innowacji, </a:t>
            </a:r>
          </a:p>
          <a:p>
            <a:pPr marL="7701">
              <a:spcBef>
                <a:spcPts val="82"/>
              </a:spcBef>
            </a:pPr>
            <a:r>
              <a:rPr lang="pl-PL" sz="18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 także </a:t>
            </a:r>
          </a:p>
          <a:p>
            <a:pPr marL="7701">
              <a:spcBef>
                <a:spcPts val="82"/>
              </a:spcBef>
            </a:pPr>
            <a:r>
              <a:rPr lang="pl-PL" sz="18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Infrastruktura B+R, Cyfryzacja, Zazielenienie, Kompetencje, Internacjonalizacja).</a:t>
            </a:r>
          </a:p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PARP odpowiada za nabory dla MŚP oraz konsorcjów MŚP.</a:t>
            </a:r>
          </a:p>
          <a:p>
            <a:pPr marL="7701">
              <a:spcBef>
                <a:spcPts val="82"/>
              </a:spcBef>
            </a:pPr>
            <a:endParaRPr lang="pl-PL" sz="18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" name="object 5"/>
          <p:cNvSpPr txBox="1">
            <a:spLocks noGrp="1"/>
          </p:cNvSpPr>
          <p:nvPr>
            <p:ph type="title"/>
          </p:nvPr>
        </p:nvSpPr>
        <p:spPr>
          <a:xfrm>
            <a:off x="433975" y="1600486"/>
            <a:ext cx="7192510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4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(priorytet </a:t>
            </a:r>
            <a:r>
              <a:rPr lang="pl-PL" sz="24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1) </a:t>
            </a:r>
            <a:endParaRPr lang="pl-PL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Trójkąt równoramienny 23">
            <a:extLst>
              <a:ext uri="{FF2B5EF4-FFF2-40B4-BE49-F238E27FC236}">
                <a16:creationId xmlns:a16="http://schemas.microsoft.com/office/drawing/2014/main" id="{17F18C5D-5C41-4962-84FD-DC87DC969D04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4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9" name="Obraz 19">
            <a:extLst>
              <a:ext uri="{FF2B5EF4-FFF2-40B4-BE49-F238E27FC236}">
                <a16:creationId xmlns:a16="http://schemas.microsoft.com/office/drawing/2014/main" id="{89A7D860-399C-4E4E-A6D8-A61B3B5B50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12330"/>
            <a:ext cx="4948696" cy="676429"/>
          </a:xfrm>
          <a:prstGeom prst="rect">
            <a:avLst/>
          </a:prstGeom>
        </p:spPr>
      </p:pic>
      <p:sp>
        <p:nvSpPr>
          <p:cNvPr id="19" name="Prostokąt 1">
            <a:extLst>
              <a:ext uri="{FF2B5EF4-FFF2-40B4-BE49-F238E27FC236}">
                <a16:creationId xmlns:a16="http://schemas.microsoft.com/office/drawing/2014/main" id="{30D3F82F-429F-45F8-B814-EAD80C66639C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pic>
        <p:nvPicPr>
          <p:cNvPr id="27" name="Obraz 44">
            <a:extLst>
              <a:ext uri="{FF2B5EF4-FFF2-40B4-BE49-F238E27FC236}">
                <a16:creationId xmlns:a16="http://schemas.microsoft.com/office/drawing/2014/main" id="{06EE7FF7-62F9-4E47-84DD-5C7E7A80C1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69"/>
            <a:ext cx="908164" cy="340872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054F4271-3FBC-4BA4-B69E-D6A429D9D630}"/>
              </a:ext>
            </a:extLst>
          </p:cNvPr>
          <p:cNvSpPr/>
          <p:nvPr/>
        </p:nvSpPr>
        <p:spPr>
          <a:xfrm>
            <a:off x="6129067" y="5101727"/>
            <a:ext cx="43340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>
              <a:lnSpc>
                <a:spcPct val="90000"/>
              </a:lnSpc>
              <a:spcBef>
                <a:spcPts val="600"/>
              </a:spcBef>
            </a:pPr>
            <a:r>
              <a:rPr lang="pl-PL" sz="24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PARP - Budżet priorytetu 1:</a:t>
            </a:r>
            <a:br>
              <a:rPr lang="pl-PL" sz="24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2400" b="1" kern="0" dirty="0">
                <a:solidFill>
                  <a:srgbClr val="C00000"/>
                </a:solidFill>
              </a:rPr>
              <a:t>2,4 mld euro </a:t>
            </a:r>
            <a:r>
              <a:rPr lang="pl-PL" sz="1600" b="1" kern="0" dirty="0">
                <a:solidFill>
                  <a:srgbClr val="C00000"/>
                </a:solidFill>
              </a:rPr>
              <a:t>dla MŚP  </a:t>
            </a:r>
            <a:r>
              <a:rPr lang="pl-PL" sz="1600" b="1" kern="0" dirty="0"/>
              <a:t>(z 4,36 mld euro) </a:t>
            </a:r>
          </a:p>
        </p:txBody>
      </p:sp>
    </p:spTree>
    <p:extLst>
      <p:ext uri="{BB962C8B-B14F-4D97-AF65-F5344CB8AC3E}">
        <p14:creationId xmlns:p14="http://schemas.microsoft.com/office/powerpoint/2010/main" val="330356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C262ED67-56B8-4A8A-BED8-3EC19AF4CA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885" y="0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23" name="Trójkąt równoramienny 22">
            <a:extLst>
              <a:ext uri="{FF2B5EF4-FFF2-40B4-BE49-F238E27FC236}">
                <a16:creationId xmlns:a16="http://schemas.microsoft.com/office/drawing/2014/main" id="{5C92F2A4-68F7-41E2-B1CD-3E7615D8EAF9}"/>
              </a:ext>
            </a:extLst>
          </p:cNvPr>
          <p:cNvSpPr/>
          <p:nvPr/>
        </p:nvSpPr>
        <p:spPr>
          <a:xfrm rot="17993071">
            <a:off x="6401039" y="-260723"/>
            <a:ext cx="3338818" cy="2892489"/>
          </a:xfrm>
          <a:prstGeom prst="triangle">
            <a:avLst/>
          </a:prstGeom>
          <a:blipFill dpi="0" rotWithShape="0">
            <a:blip r:embed="rId4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Trójkąt równoramienny 23">
            <a:extLst>
              <a:ext uri="{FF2B5EF4-FFF2-40B4-BE49-F238E27FC236}">
                <a16:creationId xmlns:a16="http://schemas.microsoft.com/office/drawing/2014/main" id="{C2D011E9-6BA7-49A1-9DCB-6A5A4CFF0A70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DF9EA486-5365-48BB-AC5D-FE9963D72C27}"/>
              </a:ext>
            </a:extLst>
          </p:cNvPr>
          <p:cNvSpPr txBox="1">
            <a:spLocks/>
          </p:cNvSpPr>
          <p:nvPr/>
        </p:nvSpPr>
        <p:spPr>
          <a:xfrm>
            <a:off x="465769" y="1642916"/>
            <a:ext cx="7563183" cy="4334759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29345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Startup Booster Poland </a:t>
            </a: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 wsparcie dla startupów o charakterze akceleracyjnym </a:t>
            </a:r>
            <a:b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post-akceleracyjnym.       Ogłoszenie naboru </a:t>
            </a:r>
            <a:r>
              <a:rPr lang="pl-PL" sz="1600" kern="0" dirty="0">
                <a:solidFill>
                  <a:srgbClr val="C00000"/>
                </a:solidFill>
                <a:latin typeface="+mn-lt"/>
              </a:rPr>
              <a:t>09.05.2023 r. </a:t>
            </a:r>
          </a:p>
          <a:p>
            <a:pPr marL="29345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Laboratorium Innowatora </a:t>
            </a: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 wsparcie innowatorów nieprowadzących działalności gospodarczej, osób uczących się, pracowników, itd.</a:t>
            </a:r>
          </a:p>
          <a:p>
            <a:pPr marL="7701" algn="ctr"/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Ogłoszenie naboru </a:t>
            </a:r>
            <a:r>
              <a:rPr lang="pl-PL" sz="1600" kern="0" dirty="0">
                <a:solidFill>
                  <a:srgbClr val="C00000"/>
                </a:solidFill>
                <a:latin typeface="+mn-lt"/>
              </a:rPr>
              <a:t>21.09.2023 r</a:t>
            </a: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</a:p>
          <a:p>
            <a:pPr marL="29345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Promocja marki innowacyjnych MŚP </a:t>
            </a: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 udział w prestiżowych wydarzeniach targowych </a:t>
            </a:r>
            <a:b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konferencjach.                  Ogłoszenie naboru </a:t>
            </a:r>
            <a:r>
              <a:rPr lang="pl-PL" sz="1600" kern="0" dirty="0">
                <a:solidFill>
                  <a:srgbClr val="C00000"/>
                </a:solidFill>
                <a:latin typeface="+mn-lt"/>
              </a:rPr>
              <a:t>24.05.2023 r.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Współfinansowanie działań EDIH </a:t>
            </a: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 Europejskich </a:t>
            </a:r>
            <a:r>
              <a:rPr lang="pl-PL" sz="1600" b="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Hubów</a:t>
            </a: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Innowacji Cyfrowych. </a:t>
            </a:r>
          </a:p>
          <a:p>
            <a:pPr algn="ctr"/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Ogłoszenie naboru </a:t>
            </a:r>
            <a:r>
              <a:rPr lang="pl-PL" sz="1600" kern="0" dirty="0">
                <a:solidFill>
                  <a:srgbClr val="C00000"/>
                </a:solidFill>
                <a:latin typeface="+mn-lt"/>
              </a:rPr>
              <a:t>28.02.2023 r. </a:t>
            </a:r>
          </a:p>
          <a:p>
            <a:pPr marL="29345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Granty na </a:t>
            </a:r>
            <a:r>
              <a:rPr lang="pl-PL" sz="16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Eurogranty</a:t>
            </a: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wsparcie dla organizacji badawczych oraz przedsiębiorców </a:t>
            </a:r>
            <a:b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 aplikowaniu do programów UE. </a:t>
            </a:r>
          </a:p>
          <a:p>
            <a:pPr marL="7701" algn="ctr"/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Ogłoszenie naboru </a:t>
            </a:r>
            <a:r>
              <a:rPr lang="pl-PL" sz="1600" kern="0" dirty="0">
                <a:solidFill>
                  <a:srgbClr val="C00000"/>
                </a:solidFill>
                <a:latin typeface="+mn-lt"/>
              </a:rPr>
              <a:t>31.05.2023 r. </a:t>
            </a:r>
          </a:p>
          <a:p>
            <a:pPr marL="29345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Rozwój oferty klastrów dla firm </a:t>
            </a: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koordynatorzy, KKK, internacjonalizacja KKK.</a:t>
            </a:r>
          </a:p>
          <a:p>
            <a:pPr marL="7701" algn="ctr"/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Ogłoszenie naboru</a:t>
            </a: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600" kern="0" dirty="0">
                <a:solidFill>
                  <a:srgbClr val="C00000"/>
                </a:solidFill>
                <a:latin typeface="+mn-lt"/>
              </a:rPr>
              <a:t>25.04.2023 r. </a:t>
            </a:r>
          </a:p>
          <a:p>
            <a:pPr marL="29345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Rozwój oferty Ośrodków Innowacji dla firm </a:t>
            </a: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środki na rozwój ośrodków oraz usługi dla MŚP.</a:t>
            </a: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	          </a:t>
            </a:r>
            <a:r>
              <a:rPr lang="pl-PL" sz="16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Ogłoszenie naboru </a:t>
            </a:r>
            <a:r>
              <a:rPr lang="pl-PL" sz="1600" kern="0" dirty="0">
                <a:solidFill>
                  <a:srgbClr val="C00000"/>
                </a:solidFill>
                <a:latin typeface="+mn-lt"/>
              </a:rPr>
              <a:t>10.10.2023 r. </a:t>
            </a: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3BC1DE9A-AD0C-4EC9-B00E-D1E596E56D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5769" y="896314"/>
            <a:ext cx="6721427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Środowisko sprzyjające innowacjom (priorytet 2) </a:t>
            </a:r>
            <a:endParaRPr lang="pl-PL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Prostokąt 1">
            <a:extLst>
              <a:ext uri="{FF2B5EF4-FFF2-40B4-BE49-F238E27FC236}">
                <a16:creationId xmlns:a16="http://schemas.microsoft.com/office/drawing/2014/main" id="{473A6567-E1D8-4ED7-99AA-64DC7DCF5BCB}"/>
              </a:ext>
            </a:extLst>
          </p:cNvPr>
          <p:cNvSpPr/>
          <p:nvPr/>
        </p:nvSpPr>
        <p:spPr>
          <a:xfrm>
            <a:off x="0" y="306453"/>
            <a:ext cx="4825637" cy="534830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pic>
        <p:nvPicPr>
          <p:cNvPr id="32" name="Obraz 44">
            <a:extLst>
              <a:ext uri="{FF2B5EF4-FFF2-40B4-BE49-F238E27FC236}">
                <a16:creationId xmlns:a16="http://schemas.microsoft.com/office/drawing/2014/main" id="{964205D0-2CFD-496B-9625-3E399E4711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86042"/>
            <a:ext cx="908164" cy="340872"/>
          </a:xfrm>
          <a:prstGeom prst="rect">
            <a:avLst/>
          </a:prstGeom>
        </p:spPr>
      </p:pic>
      <p:pic>
        <p:nvPicPr>
          <p:cNvPr id="15" name="Obraz 19">
            <a:extLst>
              <a:ext uri="{FF2B5EF4-FFF2-40B4-BE49-F238E27FC236}">
                <a16:creationId xmlns:a16="http://schemas.microsoft.com/office/drawing/2014/main" id="{FF82056E-015B-425E-888E-A81F4F527A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5039"/>
            <a:ext cx="4948696" cy="676429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3EFD14BD-A04B-40A2-9524-7DB319ECB20B}"/>
              </a:ext>
            </a:extLst>
          </p:cNvPr>
          <p:cNvSpPr/>
          <p:nvPr/>
        </p:nvSpPr>
        <p:spPr>
          <a:xfrm>
            <a:off x="7807833" y="5498769"/>
            <a:ext cx="38344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>
              <a:lnSpc>
                <a:spcPct val="90000"/>
              </a:lnSpc>
              <a:spcBef>
                <a:spcPts val="600"/>
              </a:spcBef>
            </a:pPr>
            <a:r>
              <a:rPr lang="pl-PL" sz="24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PARP - Budżet priorytetu 2:</a:t>
            </a:r>
            <a:br>
              <a:rPr lang="pl-PL" sz="24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2400" b="1" kern="0" dirty="0">
                <a:solidFill>
                  <a:srgbClr val="C00000"/>
                </a:solidFill>
              </a:rPr>
              <a:t>0,42 mld euro </a:t>
            </a:r>
            <a:r>
              <a:rPr lang="pl-PL" sz="1600" b="1" kern="0" dirty="0"/>
              <a:t>(z 2,65 mld euro) </a:t>
            </a:r>
          </a:p>
        </p:txBody>
      </p:sp>
    </p:spTree>
    <p:extLst>
      <p:ext uri="{BB962C8B-B14F-4D97-AF65-F5344CB8AC3E}">
        <p14:creationId xmlns:p14="http://schemas.microsoft.com/office/powerpoint/2010/main" val="180486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CFE5CC44-B8E4-4F62-8B55-2DECC3237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60" y="73847"/>
            <a:ext cx="5614415" cy="5868907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24" name="Trójkąt równoramienny 23">
            <a:extLst>
              <a:ext uri="{FF2B5EF4-FFF2-40B4-BE49-F238E27FC236}">
                <a16:creationId xmlns:a16="http://schemas.microsoft.com/office/drawing/2014/main" id="{6D068E80-27A7-4924-A65E-91A4D4A0EB5D}"/>
              </a:ext>
            </a:extLst>
          </p:cNvPr>
          <p:cNvSpPr/>
          <p:nvPr/>
        </p:nvSpPr>
        <p:spPr>
          <a:xfrm rot="17993071">
            <a:off x="8152740" y="1396191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rostokąt 40">
            <a:extLst>
              <a:ext uri="{FF2B5EF4-FFF2-40B4-BE49-F238E27FC236}">
                <a16:creationId xmlns:a16="http://schemas.microsoft.com/office/drawing/2014/main" id="{896B4930-CCAE-4688-BDF2-93F11A8F6FCE}"/>
              </a:ext>
            </a:extLst>
          </p:cNvPr>
          <p:cNvSpPr/>
          <p:nvPr/>
        </p:nvSpPr>
        <p:spPr>
          <a:xfrm>
            <a:off x="11710" y="5312633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961701B0-D07F-4242-8EAB-F1ED381D81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134" y="5251330"/>
            <a:ext cx="524191" cy="524191"/>
          </a:xfrm>
          <a:prstGeom prst="rect">
            <a:avLst/>
          </a:prstGeom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C81B7062-78A9-4654-909F-7ABDCB53745A}"/>
              </a:ext>
            </a:extLst>
          </p:cNvPr>
          <p:cNvSpPr txBox="1">
            <a:spLocks/>
          </p:cNvSpPr>
          <p:nvPr/>
        </p:nvSpPr>
        <p:spPr>
          <a:xfrm>
            <a:off x="423348" y="5367018"/>
            <a:ext cx="4757951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 algn="r">
              <a:spcBef>
                <a:spcPts val="82"/>
              </a:spcBef>
            </a:pPr>
            <a:r>
              <a:rPr lang="pl-PL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Planowane nabory </a:t>
            </a:r>
            <a:r>
              <a:rPr lang="pl-PL" sz="1800" b="0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pl-PL" sz="1800" b="0" dirty="0">
                <a:solidFill>
                  <a:srgbClr val="C00000"/>
                </a:solidFill>
              </a:rPr>
              <a:t> </a:t>
            </a:r>
            <a:r>
              <a:rPr lang="pl-PL" sz="1800" dirty="0">
                <a:solidFill>
                  <a:srgbClr val="C00000"/>
                </a:solidFill>
                <a:latin typeface="+mj-lt"/>
              </a:rPr>
              <a:t>2023 r.</a:t>
            </a:r>
            <a:r>
              <a:rPr lang="pl-PL" sz="1800" dirty="0">
                <a:solidFill>
                  <a:srgbClr val="C00000"/>
                </a:solidFill>
              </a:rPr>
              <a:t> </a:t>
            </a:r>
            <a:endParaRPr lang="pl-PL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4D868205-995D-4928-A480-C59FF928CB3D}"/>
              </a:ext>
            </a:extLst>
          </p:cNvPr>
          <p:cNvSpPr txBox="1">
            <a:spLocks/>
          </p:cNvSpPr>
          <p:nvPr/>
        </p:nvSpPr>
        <p:spPr>
          <a:xfrm>
            <a:off x="886754" y="2303326"/>
            <a:ext cx="5812588" cy="1821251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293451" indent="-285750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lubelskiego, podkarpackiego, podlaskiego, świętokrzyskiego, warmińsko-mazurskiego oraz regionu mazowieckiego – bez Warszawy i przyległych powiatów, jako 6 województwa. </a:t>
            </a:r>
          </a:p>
          <a:p>
            <a:endParaRPr lang="pl-PL" sz="1800" b="0" dirty="0">
              <a:latin typeface="+mn-lt"/>
            </a:endParaRPr>
          </a:p>
          <a:p>
            <a:pPr marL="29345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1800" b="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3DFBA1BD-F331-4B99-8B3B-E3F02D445DA5}"/>
              </a:ext>
            </a:extLst>
          </p:cNvPr>
          <p:cNvSpPr txBox="1">
            <a:spLocks/>
          </p:cNvSpPr>
          <p:nvPr/>
        </p:nvSpPr>
        <p:spPr>
          <a:xfrm>
            <a:off x="886754" y="3586436"/>
            <a:ext cx="7553861" cy="84149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0" lvl="1"/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Wsparcie finansowe dla przedsiębiorców w zakresie rozwoju innowacji i przedsiębiorczości oraz zielonej transformacji, a także turystyki. </a:t>
            </a:r>
          </a:p>
          <a:p>
            <a:pPr marL="0" lvl="1"/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Wsparcie dla JST w zakresie sieci transportowych.</a:t>
            </a:r>
            <a:endParaRPr lang="pl-PL" sz="18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B6F6668C-9808-4E60-93CA-2CA7A60D4FDB}"/>
              </a:ext>
            </a:extLst>
          </p:cNvPr>
          <p:cNvSpPr txBox="1">
            <a:spLocks/>
          </p:cNvSpPr>
          <p:nvPr/>
        </p:nvSpPr>
        <p:spPr>
          <a:xfrm>
            <a:off x="432344" y="1646032"/>
            <a:ext cx="6569185" cy="58758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lnSpc>
                <a:spcPts val="2300"/>
              </a:lnSpc>
              <a:spcBef>
                <a:spcPts val="600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Program skoncentrowany jest na wsparciu wschodniej części Polski, w tym województw: </a:t>
            </a:r>
          </a:p>
        </p:txBody>
      </p:sp>
      <p:pic>
        <p:nvPicPr>
          <p:cNvPr id="30" name="Рисунок 3">
            <a:extLst>
              <a:ext uri="{FF2B5EF4-FFF2-40B4-BE49-F238E27FC236}">
                <a16:creationId xmlns:a16="http://schemas.microsoft.com/office/drawing/2014/main" id="{9B90DB4F-92E6-4A9B-98BE-DCE6297206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88" y="6136415"/>
            <a:ext cx="4866728" cy="668131"/>
          </a:xfrm>
          <a:prstGeom prst="rect">
            <a:avLst/>
          </a:prstGeom>
        </p:spPr>
      </p:pic>
      <p:sp>
        <p:nvSpPr>
          <p:cNvPr id="35" name="Prostokąt 1">
            <a:extLst>
              <a:ext uri="{FF2B5EF4-FFF2-40B4-BE49-F238E27FC236}">
                <a16:creationId xmlns:a16="http://schemas.microsoft.com/office/drawing/2014/main" id="{1DF678F6-A08A-4493-A6EC-6419CFAD6A91}"/>
              </a:ext>
            </a:extLst>
          </p:cNvPr>
          <p:cNvSpPr/>
          <p:nvPr/>
        </p:nvSpPr>
        <p:spPr>
          <a:xfrm>
            <a:off x="0" y="244485"/>
            <a:ext cx="4825637" cy="534830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D2CDE7"/>
              </a:gs>
              <a:gs pos="21000">
                <a:srgbClr val="655A9F"/>
              </a:gs>
              <a:gs pos="51000">
                <a:srgbClr val="49428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+mj-lt"/>
              </a:rPr>
              <a:t>Fundusze Europejskie dla Polski Wschodniej </a:t>
            </a:r>
          </a:p>
        </p:txBody>
      </p:sp>
      <p:pic>
        <p:nvPicPr>
          <p:cNvPr id="36" name="Obraz 44">
            <a:extLst>
              <a:ext uri="{FF2B5EF4-FFF2-40B4-BE49-F238E27FC236}">
                <a16:creationId xmlns:a16="http://schemas.microsoft.com/office/drawing/2014/main" id="{3700335E-F1AA-47E6-B26C-F20BC0CDF3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70"/>
            <a:ext cx="908164" cy="340872"/>
          </a:xfrm>
          <a:prstGeom prst="rect">
            <a:avLst/>
          </a:prstGeom>
        </p:spPr>
      </p:pic>
      <p:sp>
        <p:nvSpPr>
          <p:cNvPr id="37" name="Trójkąt równoramienny 36">
            <a:extLst>
              <a:ext uri="{FF2B5EF4-FFF2-40B4-BE49-F238E27FC236}">
                <a16:creationId xmlns:a16="http://schemas.microsoft.com/office/drawing/2014/main" id="{0ED60DF5-1366-4C8E-B857-AC5EE3A12DAC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8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502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3B6BB41C-9D22-4CF4-85FF-AE2988657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" t="223" r="56057" b="-629"/>
          <a:stretch/>
        </p:blipFill>
        <p:spPr>
          <a:xfrm>
            <a:off x="10087849" y="58597"/>
            <a:ext cx="2092423" cy="2682529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8124" y="841283"/>
            <a:ext cx="12194995" cy="6021951"/>
            <a:chOff x="-2301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-2301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6D8F997C-1B57-435D-B215-44E1E1643BA8}"/>
              </a:ext>
            </a:extLst>
          </p:cNvPr>
          <p:cNvSpPr txBox="1">
            <a:spLocks/>
          </p:cNvSpPr>
          <p:nvPr/>
        </p:nvSpPr>
        <p:spPr>
          <a:xfrm>
            <a:off x="432345" y="2183455"/>
            <a:ext cx="7742968" cy="3134431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Wsparcie szkoleniowo-doradcze dla przedsiębiorców i ich pracowników w zakresie</a:t>
            </a: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:</a:t>
            </a:r>
            <a:endParaRPr lang="pl-PL" sz="4400" b="0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dostosowania przedsiębiorstw do zmian/radzenia sobie w trudnościach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rekomendacji sektorowych rad ds. kompetencji w kluczowych obszarach,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uniwersalnego projektowania towarów i usług 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wsparcie w ramach dyrektywy o odstępności produktów i usług (EAA)</a:t>
            </a:r>
            <a:r>
              <a:rPr lang="pl-PL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,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Novel Pro Light" panose="02000000000000000000" pitchFamily="50" charset="-18"/>
                <a:cs typeface="Times New Roman"/>
              </a:rPr>
              <a:t>nisko/zerowej emisyjności i GOZ.</a:t>
            </a:r>
            <a:endParaRPr lang="pl-PL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Rozwój i upowszechnienie Bazy Usług Rozwojowych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Pilotaż Indywidualnych Kont Rozwojowych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.</a:t>
            </a:r>
            <a:endParaRPr lang="pl-PL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l-PL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</p:txBody>
      </p:sp>
      <p:sp>
        <p:nvSpPr>
          <p:cNvPr id="33" name="object 5"/>
          <p:cNvSpPr txBox="1">
            <a:spLocks noGrp="1"/>
          </p:cNvSpPr>
          <p:nvPr>
            <p:ph type="title"/>
          </p:nvPr>
        </p:nvSpPr>
        <p:spPr>
          <a:xfrm>
            <a:off x="433974" y="1253560"/>
            <a:ext cx="8756918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Fundusze Europejskie dla Rozwoju Społecznego</a:t>
            </a:r>
            <a:b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l-PL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Obraz 44">
            <a:extLst>
              <a:ext uri="{FF2B5EF4-FFF2-40B4-BE49-F238E27FC236}">
                <a16:creationId xmlns:a16="http://schemas.microsoft.com/office/drawing/2014/main" id="{2DBCAE77-5204-4386-981E-9FC258C949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473" y="455908"/>
            <a:ext cx="908164" cy="340872"/>
          </a:xfrm>
          <a:prstGeom prst="rect">
            <a:avLst/>
          </a:prstGeom>
        </p:spPr>
      </p:pic>
      <p:sp>
        <p:nvSpPr>
          <p:cNvPr id="21" name="Prostokąt 1">
            <a:extLst>
              <a:ext uri="{FF2B5EF4-FFF2-40B4-BE49-F238E27FC236}">
                <a16:creationId xmlns:a16="http://schemas.microsoft.com/office/drawing/2014/main" id="{046C7478-C624-4558-A37B-5DAD81FE0405}"/>
              </a:ext>
            </a:extLst>
          </p:cNvPr>
          <p:cNvSpPr/>
          <p:nvPr/>
        </p:nvSpPr>
        <p:spPr>
          <a:xfrm>
            <a:off x="-787" y="365307"/>
            <a:ext cx="4583178" cy="534830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EC761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Fundusze Europejskie dla Rozwoju Społecznego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BE2A00D4-4F72-4702-B5B9-30DC3FF06C71}"/>
              </a:ext>
            </a:extLst>
          </p:cNvPr>
          <p:cNvGrpSpPr/>
          <p:nvPr/>
        </p:nvGrpSpPr>
        <p:grpSpPr>
          <a:xfrm flipH="1">
            <a:off x="9877084" y="3306396"/>
            <a:ext cx="2306869" cy="3508544"/>
            <a:chOff x="11729" y="3054473"/>
            <a:chExt cx="2428993" cy="3764579"/>
          </a:xfrm>
        </p:grpSpPr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532B4922-DA76-413F-8A45-150136308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833" t="-1295" r="23979" b="-629"/>
            <a:stretch/>
          </p:blipFill>
          <p:spPr>
            <a:xfrm>
              <a:off x="11729" y="3136415"/>
              <a:ext cx="2067770" cy="3682637"/>
            </a:xfrm>
            <a:prstGeom prst="rect">
              <a:avLst/>
            </a:prstGeom>
          </p:spPr>
        </p:pic>
        <p:sp>
          <p:nvSpPr>
            <p:cNvPr id="28" name="Prostokąt 1">
              <a:extLst>
                <a:ext uri="{FF2B5EF4-FFF2-40B4-BE49-F238E27FC236}">
                  <a16:creationId xmlns:a16="http://schemas.microsoft.com/office/drawing/2014/main" id="{03317A9E-77A0-4A99-A5D1-C0DD996CCE45}"/>
                </a:ext>
              </a:extLst>
            </p:cNvPr>
            <p:cNvSpPr/>
            <p:nvPr/>
          </p:nvSpPr>
          <p:spPr>
            <a:xfrm>
              <a:off x="109728" y="3054473"/>
              <a:ext cx="2330994" cy="3724279"/>
            </a:xfrm>
            <a:custGeom>
              <a:avLst/>
              <a:gdLst>
                <a:gd name="connsiteX0" fmla="*/ 0 w 1800326"/>
                <a:gd name="connsiteY0" fmla="*/ 0 h 1794009"/>
                <a:gd name="connsiteX1" fmla="*/ 1800326 w 1800326"/>
                <a:gd name="connsiteY1" fmla="*/ 0 h 1794009"/>
                <a:gd name="connsiteX2" fmla="*/ 1800326 w 1800326"/>
                <a:gd name="connsiteY2" fmla="*/ 1794009 h 1794009"/>
                <a:gd name="connsiteX3" fmla="*/ 0 w 1800326"/>
                <a:gd name="connsiteY3" fmla="*/ 1794009 h 1794009"/>
                <a:gd name="connsiteX4" fmla="*/ 0 w 1800326"/>
                <a:gd name="connsiteY4" fmla="*/ 0 h 1794009"/>
                <a:gd name="connsiteX0" fmla="*/ 0 w 1800326"/>
                <a:gd name="connsiteY0" fmla="*/ 0 h 2769369"/>
                <a:gd name="connsiteX1" fmla="*/ 1800326 w 1800326"/>
                <a:gd name="connsiteY1" fmla="*/ 0 h 2769369"/>
                <a:gd name="connsiteX2" fmla="*/ 1800326 w 1800326"/>
                <a:gd name="connsiteY2" fmla="*/ 1794009 h 2769369"/>
                <a:gd name="connsiteX3" fmla="*/ 743712 w 1800326"/>
                <a:gd name="connsiteY3" fmla="*/ 2769369 h 2769369"/>
                <a:gd name="connsiteX4" fmla="*/ 0 w 1800326"/>
                <a:gd name="connsiteY4" fmla="*/ 0 h 2769369"/>
                <a:gd name="connsiteX0" fmla="*/ 0 w 2580614"/>
                <a:gd name="connsiteY0" fmla="*/ 158496 h 2769369"/>
                <a:gd name="connsiteX1" fmla="*/ 2580614 w 2580614"/>
                <a:gd name="connsiteY1" fmla="*/ 0 h 2769369"/>
                <a:gd name="connsiteX2" fmla="*/ 2580614 w 2580614"/>
                <a:gd name="connsiteY2" fmla="*/ 1794009 h 2769369"/>
                <a:gd name="connsiteX3" fmla="*/ 1524000 w 2580614"/>
                <a:gd name="connsiteY3" fmla="*/ 2769369 h 2769369"/>
                <a:gd name="connsiteX4" fmla="*/ 0 w 2580614"/>
                <a:gd name="connsiteY4" fmla="*/ 158496 h 2769369"/>
                <a:gd name="connsiteX0" fmla="*/ 0 w 2653766"/>
                <a:gd name="connsiteY0" fmla="*/ 0 h 2610873"/>
                <a:gd name="connsiteX1" fmla="*/ 2653766 w 2653766"/>
                <a:gd name="connsiteY1" fmla="*/ 97536 h 2610873"/>
                <a:gd name="connsiteX2" fmla="*/ 2580614 w 2653766"/>
                <a:gd name="connsiteY2" fmla="*/ 1635513 h 2610873"/>
                <a:gd name="connsiteX3" fmla="*/ 1524000 w 2653766"/>
                <a:gd name="connsiteY3" fmla="*/ 2610873 h 2610873"/>
                <a:gd name="connsiteX4" fmla="*/ 0 w 2653766"/>
                <a:gd name="connsiteY4" fmla="*/ 0 h 2610873"/>
                <a:gd name="connsiteX0" fmla="*/ 0 w 2653766"/>
                <a:gd name="connsiteY0" fmla="*/ 0 h 4061721"/>
                <a:gd name="connsiteX1" fmla="*/ 2653766 w 2653766"/>
                <a:gd name="connsiteY1" fmla="*/ 97536 h 4061721"/>
                <a:gd name="connsiteX2" fmla="*/ 2409926 w 2653766"/>
                <a:gd name="connsiteY2" fmla="*/ 4061721 h 4061721"/>
                <a:gd name="connsiteX3" fmla="*/ 1524000 w 2653766"/>
                <a:gd name="connsiteY3" fmla="*/ 2610873 h 4061721"/>
                <a:gd name="connsiteX4" fmla="*/ 0 w 2653766"/>
                <a:gd name="connsiteY4" fmla="*/ 0 h 4061721"/>
                <a:gd name="connsiteX0" fmla="*/ 0 w 2836646"/>
                <a:gd name="connsiteY0" fmla="*/ 0 h 4025145"/>
                <a:gd name="connsiteX1" fmla="*/ 2836646 w 2836646"/>
                <a:gd name="connsiteY1" fmla="*/ 60960 h 4025145"/>
                <a:gd name="connsiteX2" fmla="*/ 2592806 w 2836646"/>
                <a:gd name="connsiteY2" fmla="*/ 4025145 h 4025145"/>
                <a:gd name="connsiteX3" fmla="*/ 1706880 w 2836646"/>
                <a:gd name="connsiteY3" fmla="*/ 2574297 h 4025145"/>
                <a:gd name="connsiteX4" fmla="*/ 0 w 2836646"/>
                <a:gd name="connsiteY4" fmla="*/ 0 h 4025145"/>
                <a:gd name="connsiteX0" fmla="*/ 0 w 2592806"/>
                <a:gd name="connsiteY0" fmla="*/ 0 h 4025145"/>
                <a:gd name="connsiteX1" fmla="*/ 2568422 w 2592806"/>
                <a:gd name="connsiteY1" fmla="*/ 12192 h 4025145"/>
                <a:gd name="connsiteX2" fmla="*/ 2592806 w 2592806"/>
                <a:gd name="connsiteY2" fmla="*/ 4025145 h 4025145"/>
                <a:gd name="connsiteX3" fmla="*/ 1706880 w 2592806"/>
                <a:gd name="connsiteY3" fmla="*/ 2574297 h 4025145"/>
                <a:gd name="connsiteX4" fmla="*/ 0 w 2592806"/>
                <a:gd name="connsiteY4" fmla="*/ 0 h 402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806" h="4025145">
                  <a:moveTo>
                    <a:pt x="0" y="0"/>
                  </a:moveTo>
                  <a:lnTo>
                    <a:pt x="2568422" y="12192"/>
                  </a:lnTo>
                  <a:lnTo>
                    <a:pt x="2592806" y="4025145"/>
                  </a:lnTo>
                  <a:lnTo>
                    <a:pt x="1706880" y="2574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0" name="Trójkąt równoramienny 29">
            <a:extLst>
              <a:ext uri="{FF2B5EF4-FFF2-40B4-BE49-F238E27FC236}">
                <a16:creationId xmlns:a16="http://schemas.microsoft.com/office/drawing/2014/main" id="{AE86A613-CA36-4F44-B4CD-65CCB803E5DB}"/>
              </a:ext>
            </a:extLst>
          </p:cNvPr>
          <p:cNvSpPr/>
          <p:nvPr/>
        </p:nvSpPr>
        <p:spPr>
          <a:xfrm rot="17993071">
            <a:off x="8788904" y="1923716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rostokąt 40">
            <a:extLst>
              <a:ext uri="{FF2B5EF4-FFF2-40B4-BE49-F238E27FC236}">
                <a16:creationId xmlns:a16="http://schemas.microsoft.com/office/drawing/2014/main" id="{DB60CAD5-0505-4FF8-8C60-1DDB1809CBE7}"/>
              </a:ext>
            </a:extLst>
          </p:cNvPr>
          <p:cNvSpPr/>
          <p:nvPr/>
        </p:nvSpPr>
        <p:spPr>
          <a:xfrm>
            <a:off x="11710" y="5312633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14504845-1BA6-408D-83F0-15C0E8D514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134" y="5251330"/>
            <a:ext cx="524191" cy="524191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B6740564-7496-42EB-B893-0FACC8C4B609}"/>
              </a:ext>
            </a:extLst>
          </p:cNvPr>
          <p:cNvSpPr txBox="1">
            <a:spLocks/>
          </p:cNvSpPr>
          <p:nvPr/>
        </p:nvSpPr>
        <p:spPr>
          <a:xfrm>
            <a:off x="423348" y="5367018"/>
            <a:ext cx="4757951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 algn="r">
              <a:spcBef>
                <a:spcPts val="82"/>
              </a:spcBef>
            </a:pPr>
            <a:r>
              <a:rPr lang="pl-PL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Planowane nabory </a:t>
            </a:r>
            <a:r>
              <a:rPr lang="pl-PL" sz="1800" b="0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pl-PL" sz="1800" b="0" dirty="0">
                <a:solidFill>
                  <a:srgbClr val="C00000"/>
                </a:solidFill>
              </a:rPr>
              <a:t> </a:t>
            </a:r>
            <a:r>
              <a:rPr lang="pl-PL" sz="1800" dirty="0">
                <a:solidFill>
                  <a:srgbClr val="C00000"/>
                </a:solidFill>
                <a:latin typeface="+mj-lt"/>
              </a:rPr>
              <a:t>2023 r.</a:t>
            </a:r>
            <a:r>
              <a:rPr lang="pl-PL" sz="1800" dirty="0">
                <a:solidFill>
                  <a:srgbClr val="C00000"/>
                </a:solidFill>
              </a:rPr>
              <a:t> </a:t>
            </a:r>
            <a:endParaRPr lang="pl-PL" sz="1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4" name="Рисунок 64">
            <a:extLst>
              <a:ext uri="{FF2B5EF4-FFF2-40B4-BE49-F238E27FC236}">
                <a16:creationId xmlns:a16="http://schemas.microsoft.com/office/drawing/2014/main" id="{99B4FB87-E59B-404A-87E7-7408431A68B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17" y="6149649"/>
            <a:ext cx="4562352" cy="613800"/>
          </a:xfrm>
          <a:prstGeom prst="rect">
            <a:avLst/>
          </a:prstGeom>
        </p:spPr>
      </p:pic>
      <p:sp>
        <p:nvSpPr>
          <p:cNvPr id="35" name="Trójkąt równoramienny 34">
            <a:extLst>
              <a:ext uri="{FF2B5EF4-FFF2-40B4-BE49-F238E27FC236}">
                <a16:creationId xmlns:a16="http://schemas.microsoft.com/office/drawing/2014/main" id="{2026D6C1-D616-411F-A029-1165D1F57C48}"/>
              </a:ext>
            </a:extLst>
          </p:cNvPr>
          <p:cNvSpPr/>
          <p:nvPr/>
        </p:nvSpPr>
        <p:spPr>
          <a:xfrm rot="17993071">
            <a:off x="7531066" y="83393"/>
            <a:ext cx="3338818" cy="2892489"/>
          </a:xfrm>
          <a:prstGeom prst="triangle">
            <a:avLst/>
          </a:prstGeom>
          <a:blipFill dpi="0" rotWithShape="0">
            <a:blip r:embed="rId9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806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4A40DF0-FA17-4F2D-9035-5416A5E0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670" y="73847"/>
            <a:ext cx="5614415" cy="5293171"/>
          </a:xfrm>
          <a:prstGeom prst="rect">
            <a:avLst/>
          </a:prstGeom>
        </p:spPr>
      </p:pic>
      <p:grpSp>
        <p:nvGrpSpPr>
          <p:cNvPr id="60" name="Grupa 59">
            <a:extLst>
              <a:ext uri="{FF2B5EF4-FFF2-40B4-BE49-F238E27FC236}">
                <a16:creationId xmlns:a16="http://schemas.microsoft.com/office/drawing/2014/main" id="{583981E1-F8EC-4CF0-8392-F470BFFBB234}"/>
              </a:ext>
            </a:extLst>
          </p:cNvPr>
          <p:cNvGrpSpPr/>
          <p:nvPr/>
        </p:nvGrpSpPr>
        <p:grpSpPr>
          <a:xfrm>
            <a:off x="31570" y="841283"/>
            <a:ext cx="12194995" cy="6021951"/>
            <a:chOff x="428" y="843619"/>
            <a:chExt cx="12194995" cy="6021951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BA6574-6AE4-42E9-80C8-EE54F49C8C6F}"/>
                </a:ext>
              </a:extLst>
            </p:cNvPr>
            <p:cNvSpPr/>
            <p:nvPr/>
          </p:nvSpPr>
          <p:spPr>
            <a:xfrm>
              <a:off x="428" y="6803804"/>
              <a:ext cx="12194995" cy="61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92">
                <a:solidFill>
                  <a:srgbClr val="C00000"/>
                </a:solidFill>
              </a:endParaRPr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2825BBC3-2C22-4EF9-BCEA-23BC4D8F9A9C}"/>
                </a:ext>
              </a:extLst>
            </p:cNvPr>
            <p:cNvSpPr txBox="1">
              <a:spLocks/>
            </p:cNvSpPr>
            <p:nvPr/>
          </p:nvSpPr>
          <p:spPr>
            <a:xfrm>
              <a:off x="6962467" y="843619"/>
              <a:ext cx="1944773" cy="287497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>
              <a:lvl1pPr>
                <a:defRPr sz="4100" b="1" i="0">
                  <a:solidFill>
                    <a:srgbClr val="AA1C2F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7701">
                <a:spcBef>
                  <a:spcPts val="82"/>
                </a:spcBef>
              </a:pPr>
              <a:endParaRPr lang="pl-PL" sz="1800" b="0" dirty="0">
                <a:solidFill>
                  <a:srgbClr val="00ABA4"/>
                </a:solidFill>
                <a:latin typeface="+mn-lt"/>
              </a:endParaRPr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89FE395B-4FAB-4274-AA8C-85F6EA995E1F}"/>
              </a:ext>
            </a:extLst>
          </p:cNvPr>
          <p:cNvSpPr/>
          <p:nvPr/>
        </p:nvSpPr>
        <p:spPr>
          <a:xfrm>
            <a:off x="-10695" y="-2156"/>
            <a:ext cx="12194995" cy="6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>
              <a:solidFill>
                <a:srgbClr val="C00000"/>
              </a:solidFill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6D8F997C-1B57-435D-B215-44E1E1643BA8}"/>
              </a:ext>
            </a:extLst>
          </p:cNvPr>
          <p:cNvSpPr txBox="1">
            <a:spLocks/>
          </p:cNvSpPr>
          <p:nvPr/>
        </p:nvSpPr>
        <p:spPr>
          <a:xfrm>
            <a:off x="432344" y="2147094"/>
            <a:ext cx="6569185" cy="854319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Wsparcie finansowe dla przedsiębiorców MŚP i ich konsorcjów na kompleksowe projekty badawczo-rozwojowo-inwestycyjne.</a:t>
            </a:r>
          </a:p>
          <a:p>
            <a:pPr marL="7701">
              <a:spcBef>
                <a:spcPts val="82"/>
              </a:spcBef>
            </a:pPr>
            <a:r>
              <a:rPr lang="pl-PL" sz="18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Realizacja projektów składających się z wybranych modułów.</a:t>
            </a:r>
          </a:p>
        </p:txBody>
      </p:sp>
      <p:sp>
        <p:nvSpPr>
          <p:cNvPr id="33" name="object 5"/>
          <p:cNvSpPr txBox="1">
            <a:spLocks noGrp="1"/>
          </p:cNvSpPr>
          <p:nvPr>
            <p:ph type="title"/>
          </p:nvPr>
        </p:nvSpPr>
        <p:spPr>
          <a:xfrm>
            <a:off x="433975" y="1600486"/>
            <a:ext cx="6952246" cy="379830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pl-PL" sz="24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Ścieżka SMART – </a:t>
            </a:r>
            <a:r>
              <a:rPr lang="pl-PL" sz="2000" b="1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Wsparcie dla przedsiębiorców </a:t>
            </a:r>
            <a:endParaRPr lang="pl-PL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Prostokąt 40">
            <a:extLst>
              <a:ext uri="{FF2B5EF4-FFF2-40B4-BE49-F238E27FC236}">
                <a16:creationId xmlns:a16="http://schemas.microsoft.com/office/drawing/2014/main" id="{9E835DE2-1B55-46B4-99FF-D13779EA06D2}"/>
              </a:ext>
            </a:extLst>
          </p:cNvPr>
          <p:cNvSpPr/>
          <p:nvPr/>
        </p:nvSpPr>
        <p:spPr>
          <a:xfrm>
            <a:off x="11711" y="5312633"/>
            <a:ext cx="6470215" cy="427133"/>
          </a:xfrm>
          <a:custGeom>
            <a:avLst/>
            <a:gdLst>
              <a:gd name="connsiteX0" fmla="*/ 0 w 7294467"/>
              <a:gd name="connsiteY0" fmla="*/ 0 h 414607"/>
              <a:gd name="connsiteX1" fmla="*/ 7294467 w 7294467"/>
              <a:gd name="connsiteY1" fmla="*/ 0 h 414607"/>
              <a:gd name="connsiteX2" fmla="*/ 7294467 w 7294467"/>
              <a:gd name="connsiteY2" fmla="*/ 414607 h 414607"/>
              <a:gd name="connsiteX3" fmla="*/ 0 w 7294467"/>
              <a:gd name="connsiteY3" fmla="*/ 414607 h 414607"/>
              <a:gd name="connsiteX4" fmla="*/ 0 w 7294467"/>
              <a:gd name="connsiteY4" fmla="*/ 0 h 414607"/>
              <a:gd name="connsiteX0" fmla="*/ 0 w 7519935"/>
              <a:gd name="connsiteY0" fmla="*/ 0 h 427133"/>
              <a:gd name="connsiteX1" fmla="*/ 7294467 w 7519935"/>
              <a:gd name="connsiteY1" fmla="*/ 0 h 427133"/>
              <a:gd name="connsiteX2" fmla="*/ 7519935 w 7519935"/>
              <a:gd name="connsiteY2" fmla="*/ 427133 h 427133"/>
              <a:gd name="connsiteX3" fmla="*/ 0 w 7519935"/>
              <a:gd name="connsiteY3" fmla="*/ 414607 h 427133"/>
              <a:gd name="connsiteX4" fmla="*/ 0 w 7519935"/>
              <a:gd name="connsiteY4" fmla="*/ 0 h 4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935" h="427133">
                <a:moveTo>
                  <a:pt x="0" y="0"/>
                </a:moveTo>
                <a:lnTo>
                  <a:pt x="7294467" y="0"/>
                </a:lnTo>
                <a:lnTo>
                  <a:pt x="7519935" y="427133"/>
                </a:lnTo>
                <a:lnTo>
                  <a:pt x="0" y="41460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E0382D08-2EB6-4AF4-AAF4-F1C48AB843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373" y="5172261"/>
            <a:ext cx="524191" cy="524191"/>
          </a:xfrm>
          <a:prstGeom prst="rect">
            <a:avLst/>
          </a:prstGeom>
        </p:spPr>
      </p:pic>
      <p:sp>
        <p:nvSpPr>
          <p:cNvPr id="41" name="object 5">
            <a:extLst>
              <a:ext uri="{FF2B5EF4-FFF2-40B4-BE49-F238E27FC236}">
                <a16:creationId xmlns:a16="http://schemas.microsoft.com/office/drawing/2014/main" id="{7911453C-0DCF-41A5-8E6C-C8EE21AC2402}"/>
              </a:ext>
            </a:extLst>
          </p:cNvPr>
          <p:cNvSpPr txBox="1">
            <a:spLocks/>
          </p:cNvSpPr>
          <p:nvPr/>
        </p:nvSpPr>
        <p:spPr>
          <a:xfrm>
            <a:off x="423349" y="5367018"/>
            <a:ext cx="6058577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pl-PL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Ogłoszenie </a:t>
            </a:r>
            <a:r>
              <a:rPr lang="pl-PL" sz="1800" b="0" dirty="0">
                <a:solidFill>
                  <a:srgbClr val="C00000"/>
                </a:solidFill>
                <a:latin typeface="+mn-lt"/>
              </a:rPr>
              <a:t>7.02.2023 r.</a:t>
            </a:r>
            <a:r>
              <a:rPr lang="pl-PL" sz="1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pl-PL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Star</a:t>
            </a:r>
            <a:r>
              <a:rPr lang="pl-PL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 </a:t>
            </a:r>
            <a:r>
              <a:rPr lang="pl-PL" sz="1800" b="0" dirty="0">
                <a:solidFill>
                  <a:srgbClr val="C00000"/>
                </a:solidFill>
                <a:latin typeface="+mn-lt"/>
              </a:rPr>
              <a:t>21.02.2023</a:t>
            </a:r>
            <a:r>
              <a:rPr lang="pl-PL" sz="1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pl-PL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Zakończenie</a:t>
            </a:r>
            <a:r>
              <a:rPr lang="pl-PL" sz="18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800" b="0" dirty="0">
                <a:solidFill>
                  <a:srgbClr val="C00000"/>
                </a:solidFill>
                <a:latin typeface="+mn-lt"/>
              </a:rPr>
              <a:t>12.04.2023 r.</a:t>
            </a:r>
            <a:r>
              <a:rPr lang="pl-PL" sz="1800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79E937B4-56EB-40C7-B906-AF6B71009767}"/>
              </a:ext>
            </a:extLst>
          </p:cNvPr>
          <p:cNvSpPr txBox="1">
            <a:spLocks/>
          </p:cNvSpPr>
          <p:nvPr/>
        </p:nvSpPr>
        <p:spPr>
          <a:xfrm>
            <a:off x="4013813" y="3180735"/>
            <a:ext cx="3794021" cy="170327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29345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Infrastruktura B+R</a:t>
            </a:r>
          </a:p>
          <a:p>
            <a:pPr marL="29345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Cyfryzacja</a:t>
            </a:r>
          </a:p>
          <a:p>
            <a:pPr marL="29345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Zazielenianie</a:t>
            </a:r>
          </a:p>
          <a:p>
            <a:pPr marL="29345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Internacjonalizacja</a:t>
            </a:r>
          </a:p>
          <a:p>
            <a:pPr marL="29345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Kompetencje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042D0C35-2C1D-4307-9DE4-701F5C6595D5}"/>
              </a:ext>
            </a:extLst>
          </p:cNvPr>
          <p:cNvSpPr/>
          <p:nvPr/>
        </p:nvSpPr>
        <p:spPr>
          <a:xfrm>
            <a:off x="470560" y="3166249"/>
            <a:ext cx="3280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</a:rPr>
              <a:t>B+R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</a:rPr>
              <a:t>Wdrożenie innowacji</a:t>
            </a:r>
          </a:p>
          <a:p>
            <a:r>
              <a:rPr lang="pl-PL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E1FFD88-FE1F-49AF-A37B-515B9F872A88}"/>
              </a:ext>
            </a:extLst>
          </p:cNvPr>
          <p:cNvSpPr/>
          <p:nvPr/>
        </p:nvSpPr>
        <p:spPr>
          <a:xfrm rot="17993071">
            <a:off x="8415353" y="1395904"/>
            <a:ext cx="2807599" cy="2420346"/>
          </a:xfrm>
          <a:prstGeom prst="triangle">
            <a:avLst/>
          </a:prstGeom>
          <a:gradFill>
            <a:gsLst>
              <a:gs pos="0">
                <a:schemeClr val="accent1">
                  <a:alpha val="13000"/>
                  <a:lumMod val="15000"/>
                  <a:lumOff val="85000"/>
                </a:schemeClr>
              </a:gs>
              <a:gs pos="83000">
                <a:srgbClr val="C00000">
                  <a:alpha val="2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Trójkąt równoramienny 23">
            <a:extLst>
              <a:ext uri="{FF2B5EF4-FFF2-40B4-BE49-F238E27FC236}">
                <a16:creationId xmlns:a16="http://schemas.microsoft.com/office/drawing/2014/main" id="{17F18C5D-5C41-4962-84FD-DC87DC969D04}"/>
              </a:ext>
            </a:extLst>
          </p:cNvPr>
          <p:cNvSpPr/>
          <p:nvPr/>
        </p:nvSpPr>
        <p:spPr>
          <a:xfrm rot="17993071">
            <a:off x="6401039" y="-291896"/>
            <a:ext cx="3338818" cy="2892489"/>
          </a:xfrm>
          <a:prstGeom prst="triangle">
            <a:avLst/>
          </a:prstGeom>
          <a:blipFill dpi="0" rotWithShape="0">
            <a:blip r:embed="rId6" cstate="email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9" name="Obraz 19">
            <a:extLst>
              <a:ext uri="{FF2B5EF4-FFF2-40B4-BE49-F238E27FC236}">
                <a16:creationId xmlns:a16="http://schemas.microsoft.com/office/drawing/2014/main" id="{89A7D860-399C-4E4E-A6D8-A61B3B5B50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83" y="6057700"/>
            <a:ext cx="4948696" cy="676429"/>
          </a:xfrm>
          <a:prstGeom prst="rect">
            <a:avLst/>
          </a:prstGeom>
        </p:spPr>
      </p:pic>
      <p:sp>
        <p:nvSpPr>
          <p:cNvPr id="19" name="Prostokąt 1">
            <a:extLst>
              <a:ext uri="{FF2B5EF4-FFF2-40B4-BE49-F238E27FC236}">
                <a16:creationId xmlns:a16="http://schemas.microsoft.com/office/drawing/2014/main" id="{30D3F82F-429F-45F8-B814-EAD80C66639C}"/>
              </a:ext>
            </a:extLst>
          </p:cNvPr>
          <p:cNvSpPr/>
          <p:nvPr/>
        </p:nvSpPr>
        <p:spPr>
          <a:xfrm>
            <a:off x="0" y="250703"/>
            <a:ext cx="4825637" cy="646331"/>
          </a:xfrm>
          <a:custGeom>
            <a:avLst/>
            <a:gdLst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6419545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419545"/>
              <a:gd name="connsiteY0" fmla="*/ 0 h 881975"/>
              <a:gd name="connsiteX1" fmla="*/ 6419545 w 6419545"/>
              <a:gd name="connsiteY1" fmla="*/ 0 h 881975"/>
              <a:gd name="connsiteX2" fmla="*/ 5902710 w 6419545"/>
              <a:gd name="connsiteY2" fmla="*/ 881975 h 881975"/>
              <a:gd name="connsiteX3" fmla="*/ 0 w 6419545"/>
              <a:gd name="connsiteY3" fmla="*/ 881975 h 881975"/>
              <a:gd name="connsiteX4" fmla="*/ 0 w 6419545"/>
              <a:gd name="connsiteY4" fmla="*/ 0 h 881975"/>
              <a:gd name="connsiteX0" fmla="*/ 0 w 6399666"/>
              <a:gd name="connsiteY0" fmla="*/ 19879 h 901854"/>
              <a:gd name="connsiteX1" fmla="*/ 6399666 w 6399666"/>
              <a:gd name="connsiteY1" fmla="*/ 0 h 901854"/>
              <a:gd name="connsiteX2" fmla="*/ 5902710 w 6399666"/>
              <a:gd name="connsiteY2" fmla="*/ 901854 h 901854"/>
              <a:gd name="connsiteX3" fmla="*/ 0 w 6399666"/>
              <a:gd name="connsiteY3" fmla="*/ 901854 h 901854"/>
              <a:gd name="connsiteX4" fmla="*/ 0 w 6399666"/>
              <a:gd name="connsiteY4" fmla="*/ 19879 h 901854"/>
              <a:gd name="connsiteX0" fmla="*/ 0 w 6399666"/>
              <a:gd name="connsiteY0" fmla="*/ 19879 h 921732"/>
              <a:gd name="connsiteX1" fmla="*/ 6399666 w 6399666"/>
              <a:gd name="connsiteY1" fmla="*/ 0 h 921732"/>
              <a:gd name="connsiteX2" fmla="*/ 4769649 w 6399666"/>
              <a:gd name="connsiteY2" fmla="*/ 921732 h 921732"/>
              <a:gd name="connsiteX3" fmla="*/ 0 w 6399666"/>
              <a:gd name="connsiteY3" fmla="*/ 901854 h 921732"/>
              <a:gd name="connsiteX4" fmla="*/ 0 w 6399666"/>
              <a:gd name="connsiteY4" fmla="*/ 19879 h 921732"/>
              <a:gd name="connsiteX0" fmla="*/ 0 w 5286483"/>
              <a:gd name="connsiteY0" fmla="*/ 19879 h 921732"/>
              <a:gd name="connsiteX1" fmla="*/ 5286483 w 5286483"/>
              <a:gd name="connsiteY1" fmla="*/ 0 h 921732"/>
              <a:gd name="connsiteX2" fmla="*/ 4769649 w 5286483"/>
              <a:gd name="connsiteY2" fmla="*/ 921732 h 921732"/>
              <a:gd name="connsiteX3" fmla="*/ 0 w 5286483"/>
              <a:gd name="connsiteY3" fmla="*/ 901854 h 921732"/>
              <a:gd name="connsiteX4" fmla="*/ 0 w 5286483"/>
              <a:gd name="connsiteY4" fmla="*/ 19879 h 921732"/>
              <a:gd name="connsiteX0" fmla="*/ 0 w 5286483"/>
              <a:gd name="connsiteY0" fmla="*/ 19879 h 901854"/>
              <a:gd name="connsiteX1" fmla="*/ 5286483 w 5286483"/>
              <a:gd name="connsiteY1" fmla="*/ 0 h 901854"/>
              <a:gd name="connsiteX2" fmla="*/ 4690136 w 5286483"/>
              <a:gd name="connsiteY2" fmla="*/ 901853 h 901854"/>
              <a:gd name="connsiteX3" fmla="*/ 0 w 5286483"/>
              <a:gd name="connsiteY3" fmla="*/ 901854 h 901854"/>
              <a:gd name="connsiteX4" fmla="*/ 0 w 5286483"/>
              <a:gd name="connsiteY4" fmla="*/ 19879 h 901854"/>
              <a:gd name="connsiteX0" fmla="*/ 0 w 4690137"/>
              <a:gd name="connsiteY0" fmla="*/ 19879 h 901854"/>
              <a:gd name="connsiteX1" fmla="*/ 4638346 w 4690137"/>
              <a:gd name="connsiteY1" fmla="*/ 0 h 901854"/>
              <a:gd name="connsiteX2" fmla="*/ 4690136 w 4690137"/>
              <a:gd name="connsiteY2" fmla="*/ 901853 h 901854"/>
              <a:gd name="connsiteX3" fmla="*/ 0 w 4690137"/>
              <a:gd name="connsiteY3" fmla="*/ 901854 h 901854"/>
              <a:gd name="connsiteX4" fmla="*/ 0 w 4690137"/>
              <a:gd name="connsiteY4" fmla="*/ 19879 h 901854"/>
              <a:gd name="connsiteX0" fmla="*/ 0 w 4638346"/>
              <a:gd name="connsiteY0" fmla="*/ 19879 h 901854"/>
              <a:gd name="connsiteX1" fmla="*/ 4638346 w 4638346"/>
              <a:gd name="connsiteY1" fmla="*/ 0 h 901854"/>
              <a:gd name="connsiteX2" fmla="*/ 3856817 w 4638346"/>
              <a:gd name="connsiteY2" fmla="*/ 888625 h 901854"/>
              <a:gd name="connsiteX3" fmla="*/ 0 w 4638346"/>
              <a:gd name="connsiteY3" fmla="*/ 901854 h 901854"/>
              <a:gd name="connsiteX4" fmla="*/ 0 w 4638346"/>
              <a:gd name="connsiteY4" fmla="*/ 19879 h 901854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56817 w 4360573"/>
              <a:gd name="connsiteY2" fmla="*/ 901852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803908 w 4360573"/>
              <a:gd name="connsiteY2" fmla="*/ 888625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60573"/>
              <a:gd name="connsiteY0" fmla="*/ 33106 h 915081"/>
              <a:gd name="connsiteX1" fmla="*/ 4360573 w 4360573"/>
              <a:gd name="connsiteY1" fmla="*/ 0 h 915081"/>
              <a:gd name="connsiteX2" fmla="*/ 3724545 w 4360573"/>
              <a:gd name="connsiteY2" fmla="*/ 915079 h 915081"/>
              <a:gd name="connsiteX3" fmla="*/ 0 w 4360573"/>
              <a:gd name="connsiteY3" fmla="*/ 915081 h 915081"/>
              <a:gd name="connsiteX4" fmla="*/ 0 w 4360573"/>
              <a:gd name="connsiteY4" fmla="*/ 33106 h 915081"/>
              <a:gd name="connsiteX0" fmla="*/ 0 w 4307664"/>
              <a:gd name="connsiteY0" fmla="*/ -1 h 881974"/>
              <a:gd name="connsiteX1" fmla="*/ 4307664 w 4307664"/>
              <a:gd name="connsiteY1" fmla="*/ 19804 h 881974"/>
              <a:gd name="connsiteX2" fmla="*/ 3724545 w 4307664"/>
              <a:gd name="connsiteY2" fmla="*/ 881972 h 881974"/>
              <a:gd name="connsiteX3" fmla="*/ 0 w 4307664"/>
              <a:gd name="connsiteY3" fmla="*/ 881974 h 881974"/>
              <a:gd name="connsiteX4" fmla="*/ 0 w 4307664"/>
              <a:gd name="connsiteY4" fmla="*/ -1 h 881974"/>
              <a:gd name="connsiteX0" fmla="*/ 0 w 4347346"/>
              <a:gd name="connsiteY0" fmla="*/ 1 h 881976"/>
              <a:gd name="connsiteX1" fmla="*/ 4347346 w 4347346"/>
              <a:gd name="connsiteY1" fmla="*/ 6579 h 881976"/>
              <a:gd name="connsiteX2" fmla="*/ 3724545 w 4347346"/>
              <a:gd name="connsiteY2" fmla="*/ 881974 h 881976"/>
              <a:gd name="connsiteX3" fmla="*/ 0 w 4347346"/>
              <a:gd name="connsiteY3" fmla="*/ 881976 h 881976"/>
              <a:gd name="connsiteX4" fmla="*/ 0 w 4347346"/>
              <a:gd name="connsiteY4" fmla="*/ 1 h 881976"/>
              <a:gd name="connsiteX0" fmla="*/ 0 w 6997620"/>
              <a:gd name="connsiteY0" fmla="*/ -1 h 881974"/>
              <a:gd name="connsiteX1" fmla="*/ 6997620 w 6997620"/>
              <a:gd name="connsiteY1" fmla="*/ 21809 h 881974"/>
              <a:gd name="connsiteX2" fmla="*/ 3724545 w 6997620"/>
              <a:gd name="connsiteY2" fmla="*/ 881972 h 881974"/>
              <a:gd name="connsiteX3" fmla="*/ 0 w 6997620"/>
              <a:gd name="connsiteY3" fmla="*/ 881974 h 881974"/>
              <a:gd name="connsiteX4" fmla="*/ 0 w 6997620"/>
              <a:gd name="connsiteY4" fmla="*/ -1 h 881974"/>
              <a:gd name="connsiteX0" fmla="*/ 0 w 6997620"/>
              <a:gd name="connsiteY0" fmla="*/ 1 h 881976"/>
              <a:gd name="connsiteX1" fmla="*/ 6997620 w 6997620"/>
              <a:gd name="connsiteY1" fmla="*/ 21811 h 881976"/>
              <a:gd name="connsiteX2" fmla="*/ 6283429 w 6997620"/>
              <a:gd name="connsiteY2" fmla="*/ 881974 h 881976"/>
              <a:gd name="connsiteX3" fmla="*/ 0 w 6997620"/>
              <a:gd name="connsiteY3" fmla="*/ 881976 h 881976"/>
              <a:gd name="connsiteX4" fmla="*/ 0 w 6997620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283429 w 7606877"/>
              <a:gd name="connsiteY2" fmla="*/ 881972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7606877"/>
              <a:gd name="connsiteY0" fmla="*/ 1 h 881976"/>
              <a:gd name="connsiteX1" fmla="*/ 7606877 w 7606877"/>
              <a:gd name="connsiteY1" fmla="*/ 6580 h 881976"/>
              <a:gd name="connsiteX2" fmla="*/ 6786067 w 7606877"/>
              <a:gd name="connsiteY2" fmla="*/ 836280 h 881976"/>
              <a:gd name="connsiteX3" fmla="*/ 0 w 7606877"/>
              <a:gd name="connsiteY3" fmla="*/ 881976 h 881976"/>
              <a:gd name="connsiteX4" fmla="*/ 0 w 7606877"/>
              <a:gd name="connsiteY4" fmla="*/ 1 h 881976"/>
              <a:gd name="connsiteX0" fmla="*/ 0 w 7606877"/>
              <a:gd name="connsiteY0" fmla="*/ -1 h 881974"/>
              <a:gd name="connsiteX1" fmla="*/ 7606877 w 7606877"/>
              <a:gd name="connsiteY1" fmla="*/ 6578 h 881974"/>
              <a:gd name="connsiteX2" fmla="*/ 6862224 w 7606877"/>
              <a:gd name="connsiteY2" fmla="*/ 851509 h 881974"/>
              <a:gd name="connsiteX3" fmla="*/ 0 w 7606877"/>
              <a:gd name="connsiteY3" fmla="*/ 881974 h 881974"/>
              <a:gd name="connsiteX4" fmla="*/ 0 w 7606877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6862224 w 8277061"/>
              <a:gd name="connsiteY2" fmla="*/ 851511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77061"/>
              <a:gd name="connsiteY0" fmla="*/ -1 h 881974"/>
              <a:gd name="connsiteX1" fmla="*/ 8277061 w 8277061"/>
              <a:gd name="connsiteY1" fmla="*/ 6578 h 881974"/>
              <a:gd name="connsiteX2" fmla="*/ 7501947 w 8277061"/>
              <a:gd name="connsiteY2" fmla="*/ 866742 h 881974"/>
              <a:gd name="connsiteX3" fmla="*/ 0 w 8277061"/>
              <a:gd name="connsiteY3" fmla="*/ 881974 h 881974"/>
              <a:gd name="connsiteX4" fmla="*/ 0 w 8277061"/>
              <a:gd name="connsiteY4" fmla="*/ -1 h 881974"/>
              <a:gd name="connsiteX0" fmla="*/ 0 w 8277061"/>
              <a:gd name="connsiteY0" fmla="*/ 1 h 881976"/>
              <a:gd name="connsiteX1" fmla="*/ 8277061 w 8277061"/>
              <a:gd name="connsiteY1" fmla="*/ 6580 h 881976"/>
              <a:gd name="connsiteX2" fmla="*/ 7410560 w 8277061"/>
              <a:gd name="connsiteY2" fmla="*/ 866744 h 881976"/>
              <a:gd name="connsiteX3" fmla="*/ 0 w 8277061"/>
              <a:gd name="connsiteY3" fmla="*/ 881976 h 881976"/>
              <a:gd name="connsiteX4" fmla="*/ 0 w 8277061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410560 w 8246598"/>
              <a:gd name="connsiteY2" fmla="*/ 866742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7395328 w 8246598"/>
              <a:gd name="connsiteY2" fmla="*/ 836280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8246598"/>
              <a:gd name="connsiteY0" fmla="*/ -1 h 881974"/>
              <a:gd name="connsiteX1" fmla="*/ 8246598 w 8246598"/>
              <a:gd name="connsiteY1" fmla="*/ 6578 h 881974"/>
              <a:gd name="connsiteX2" fmla="*/ 7395329 w 8246598"/>
              <a:gd name="connsiteY2" fmla="*/ 851509 h 881974"/>
              <a:gd name="connsiteX3" fmla="*/ 0 w 8246598"/>
              <a:gd name="connsiteY3" fmla="*/ 881974 h 881974"/>
              <a:gd name="connsiteX4" fmla="*/ 0 w 8246598"/>
              <a:gd name="connsiteY4" fmla="*/ -1 h 881974"/>
              <a:gd name="connsiteX0" fmla="*/ 0 w 8246598"/>
              <a:gd name="connsiteY0" fmla="*/ 1 h 881976"/>
              <a:gd name="connsiteX1" fmla="*/ 8246598 w 8246598"/>
              <a:gd name="connsiteY1" fmla="*/ 6580 h 881976"/>
              <a:gd name="connsiteX2" fmla="*/ 6816535 w 8246598"/>
              <a:gd name="connsiteY2" fmla="*/ 881973 h 881976"/>
              <a:gd name="connsiteX3" fmla="*/ 0 w 8246598"/>
              <a:gd name="connsiteY3" fmla="*/ 881976 h 881976"/>
              <a:gd name="connsiteX4" fmla="*/ 0 w 8246598"/>
              <a:gd name="connsiteY4" fmla="*/ 1 h 881976"/>
              <a:gd name="connsiteX0" fmla="*/ 0 w 7515489"/>
              <a:gd name="connsiteY0" fmla="*/ -1 h 881974"/>
              <a:gd name="connsiteX1" fmla="*/ 7515489 w 7515489"/>
              <a:gd name="connsiteY1" fmla="*/ 6578 h 881974"/>
              <a:gd name="connsiteX2" fmla="*/ 6816535 w 7515489"/>
              <a:gd name="connsiteY2" fmla="*/ 881971 h 881974"/>
              <a:gd name="connsiteX3" fmla="*/ 0 w 7515489"/>
              <a:gd name="connsiteY3" fmla="*/ 881974 h 881974"/>
              <a:gd name="connsiteX4" fmla="*/ 0 w 7515489"/>
              <a:gd name="connsiteY4" fmla="*/ -1 h 881974"/>
              <a:gd name="connsiteX0" fmla="*/ 0 w 7515489"/>
              <a:gd name="connsiteY0" fmla="*/ 1 h 881976"/>
              <a:gd name="connsiteX1" fmla="*/ 7515489 w 7515489"/>
              <a:gd name="connsiteY1" fmla="*/ 6580 h 881976"/>
              <a:gd name="connsiteX2" fmla="*/ 6664220 w 7515489"/>
              <a:gd name="connsiteY2" fmla="*/ 881973 h 881976"/>
              <a:gd name="connsiteX3" fmla="*/ 0 w 7515489"/>
              <a:gd name="connsiteY3" fmla="*/ 881976 h 881976"/>
              <a:gd name="connsiteX4" fmla="*/ 0 w 7515489"/>
              <a:gd name="connsiteY4" fmla="*/ 1 h 881976"/>
              <a:gd name="connsiteX0" fmla="*/ 0 w 7145939"/>
              <a:gd name="connsiteY0" fmla="*/ -1 h 881974"/>
              <a:gd name="connsiteX1" fmla="*/ 7145939 w 7145939"/>
              <a:gd name="connsiteY1" fmla="*/ 6578 h 881974"/>
              <a:gd name="connsiteX2" fmla="*/ 6664220 w 7145939"/>
              <a:gd name="connsiteY2" fmla="*/ 881971 h 881974"/>
              <a:gd name="connsiteX3" fmla="*/ 0 w 7145939"/>
              <a:gd name="connsiteY3" fmla="*/ 881974 h 881974"/>
              <a:gd name="connsiteX4" fmla="*/ 0 w 7145939"/>
              <a:gd name="connsiteY4" fmla="*/ -1 h 88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39" h="881974">
                <a:moveTo>
                  <a:pt x="0" y="-1"/>
                </a:moveTo>
                <a:lnTo>
                  <a:pt x="7145939" y="6578"/>
                </a:lnTo>
                <a:lnTo>
                  <a:pt x="6664220" y="881971"/>
                </a:lnTo>
                <a:lnTo>
                  <a:pt x="0" y="881974"/>
                </a:lnTo>
                <a:lnTo>
                  <a:pt x="0" y="-1"/>
                </a:lnTo>
                <a:close/>
              </a:path>
            </a:pathLst>
          </a:custGeom>
          <a:gradFill>
            <a:gsLst>
              <a:gs pos="0">
                <a:srgbClr val="BFE1DE"/>
              </a:gs>
              <a:gs pos="21000">
                <a:srgbClr val="00ABA4"/>
              </a:gs>
              <a:gs pos="51000">
                <a:srgbClr val="00958F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l-PL" dirty="0">
                <a:latin typeface="+mj-lt"/>
              </a:rPr>
              <a:t>Fundusze Europejskie dla Nowoczesnej </a:t>
            </a:r>
          </a:p>
          <a:p>
            <a:pPr algn="ctr"/>
            <a:r>
              <a:rPr lang="pl-PL" dirty="0">
                <a:latin typeface="+mj-lt"/>
              </a:rPr>
              <a:t>Gospodarki</a:t>
            </a:r>
          </a:p>
        </p:txBody>
      </p:sp>
      <p:pic>
        <p:nvPicPr>
          <p:cNvPr id="27" name="Obraz 44">
            <a:extLst>
              <a:ext uri="{FF2B5EF4-FFF2-40B4-BE49-F238E27FC236}">
                <a16:creationId xmlns:a16="http://schemas.microsoft.com/office/drawing/2014/main" id="{06EE7FF7-62F9-4E47-84DD-5C7E7A80C18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37" y="354869"/>
            <a:ext cx="908164" cy="340872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9BA8F8E-88B9-4BE3-9D4C-D824E3519AF9}"/>
              </a:ext>
            </a:extLst>
          </p:cNvPr>
          <p:cNvSpPr/>
          <p:nvPr/>
        </p:nvSpPr>
        <p:spPr>
          <a:xfrm>
            <a:off x="7777314" y="5192666"/>
            <a:ext cx="3878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ea typeface="+mj-ea"/>
                <a:cs typeface="Times New Roman"/>
              </a:rPr>
              <a:t>Kolejne nabory </a:t>
            </a:r>
          </a:p>
          <a:p>
            <a:r>
              <a:rPr lang="pl-PL" sz="1600" dirty="0">
                <a:solidFill>
                  <a:schemeClr val="bg1">
                    <a:lumMod val="50000"/>
                  </a:schemeClr>
                </a:solidFill>
                <a:ea typeface="+mj-ea"/>
                <a:cs typeface="Times New Roman"/>
              </a:rPr>
              <a:t>               MŚP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ea typeface="+mj-ea"/>
                <a:cs typeface="Times New Roman"/>
              </a:rPr>
              <a:t>: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  <a:ea typeface="+mj-ea"/>
                <a:cs typeface="Times New Roman"/>
              </a:rPr>
              <a:t> </a:t>
            </a:r>
            <a:r>
              <a:rPr lang="pl-PL" dirty="0">
                <a:solidFill>
                  <a:srgbClr val="C00000"/>
                </a:solidFill>
                <a:ea typeface="+mj-ea"/>
                <a:cs typeface="Times New Roman"/>
              </a:rPr>
              <a:t>30.03.2023 r.; 9.08.2023 r.</a:t>
            </a: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ea typeface="+mj-ea"/>
                <a:cs typeface="Times New Roman"/>
              </a:rPr>
              <a:t>            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ea typeface="+mj-ea"/>
                <a:cs typeface="Times New Roman"/>
              </a:rPr>
              <a:t>Konsorcja MŚP: </a:t>
            </a:r>
            <a:r>
              <a:rPr lang="pl-PL" dirty="0">
                <a:solidFill>
                  <a:srgbClr val="C00000"/>
                </a:solidFill>
                <a:ea typeface="+mj-ea"/>
                <a:cs typeface="Times New Roman"/>
              </a:rPr>
              <a:t>10.05.2023 r.</a:t>
            </a: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ea typeface="+mj-ea"/>
                <a:cs typeface="Times New Roman"/>
              </a:rPr>
              <a:t>            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ea typeface="+mj-ea"/>
                <a:cs typeface="Times New Roman"/>
              </a:rPr>
              <a:t>Dostępność:</a:t>
            </a:r>
            <a:r>
              <a:rPr lang="pl-PL" dirty="0">
                <a:solidFill>
                  <a:srgbClr val="C00000"/>
                </a:solidFill>
                <a:ea typeface="+mj-ea"/>
                <a:cs typeface="Times New Roman"/>
              </a:rPr>
              <a:t> 6.06.2023 r.</a:t>
            </a:r>
          </a:p>
        </p:txBody>
      </p:sp>
    </p:spTree>
    <p:extLst>
      <p:ext uri="{BB962C8B-B14F-4D97-AF65-F5344CB8AC3E}">
        <p14:creationId xmlns:p14="http://schemas.microsoft.com/office/powerpoint/2010/main" val="18122365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40940</TotalTime>
  <Words>5526</Words>
  <Application>Microsoft Office PowerPoint</Application>
  <PresentationFormat>Panoramiczny</PresentationFormat>
  <Paragraphs>460</Paragraphs>
  <Slides>23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Noto Sans</vt:lpstr>
      <vt:lpstr>Novel Pro</vt:lpstr>
      <vt:lpstr>Novel Pro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Ścieżka SMART – Wsparcie dla przedsiębiorców (priorytet 1) </vt:lpstr>
      <vt:lpstr>Środowisko sprzyjające innowacjom (priorytet 2) </vt:lpstr>
      <vt:lpstr>Prezentacja programu PowerPoint</vt:lpstr>
      <vt:lpstr>Fundusze Europejskie dla Rozwoju Społecznego </vt:lpstr>
      <vt:lpstr>Ścieżka SMART – Wsparcie dla przedsiębiorców </vt:lpstr>
      <vt:lpstr>Ścieżka SMART – Wsparcie dla przedsiębiorców </vt:lpstr>
      <vt:lpstr>Ścieżka SMART – Wsparcie dla przedsiębiorców </vt:lpstr>
      <vt:lpstr>Ścieżka SMART – Wsparcie dla przedsiębiorców </vt:lpstr>
      <vt:lpstr>Prezentacja programu PowerPoint</vt:lpstr>
      <vt:lpstr>Ścieżka SMART – Wsparcie dla przedsiębiorców </vt:lpstr>
      <vt:lpstr>Ścieżka SMART – Wsparcie dla przedsiębiorców </vt:lpstr>
      <vt:lpstr>Ścieżka SMART – Wsparcie dla przedsiębiorców </vt:lpstr>
      <vt:lpstr>Ścieżka SMART – Wsparcie dla przedsiębiorców </vt:lpstr>
      <vt:lpstr>Ścieżka SMART – Wsparcie dla przedsiębiorców </vt:lpstr>
      <vt:lpstr>Ścieżka SMART – Wsparcie dla przedsiębiorców </vt:lpstr>
      <vt:lpstr>Ścieżka SMART – Wsparcie dla przedsiębiorców </vt:lpstr>
      <vt:lpstr>Ścieżka SMART – Wsparcie dla przedsiębiorców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Zielińska-Sroka Aneta</dc:creator>
  <cp:lastModifiedBy>Misztak-Kowalska Mariola</cp:lastModifiedBy>
  <cp:revision>1002</cp:revision>
  <cp:lastPrinted>2023-01-30T07:42:18Z</cp:lastPrinted>
  <dcterms:created xsi:type="dcterms:W3CDTF">2022-02-02T14:50:45Z</dcterms:created>
  <dcterms:modified xsi:type="dcterms:W3CDTF">2023-02-13T15:20:07Z</dcterms:modified>
</cp:coreProperties>
</file>